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64" r:id="rId2"/>
    <p:sldId id="263" r:id="rId3"/>
    <p:sldId id="257" r:id="rId4"/>
    <p:sldId id="258" r:id="rId5"/>
    <p:sldId id="259" r:id="rId6"/>
    <p:sldId id="260" r:id="rId7"/>
    <p:sldId id="261" r:id="rId8"/>
    <p:sldId id="262" r:id="rId9"/>
    <p:sldId id="265" r:id="rId10"/>
    <p:sldId id="266" r:id="rId11"/>
    <p:sldId id="267" r:id="rId12"/>
    <p:sldId id="268" r:id="rId13"/>
    <p:sldId id="274" r:id="rId14"/>
    <p:sldId id="269" r:id="rId15"/>
    <p:sldId id="270" r:id="rId16"/>
    <p:sldId id="271" r:id="rId17"/>
    <p:sldId id="272" r:id="rId18"/>
    <p:sldId id="273" r:id="rId19"/>
    <p:sldId id="275" r:id="rId20"/>
    <p:sldId id="278"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DA971B1-B4FE-476D-A6B2-784989B75D8D}" type="datetimeFigureOut">
              <a:rPr lang="ru-RU" smtClean="0"/>
              <a:t>23.10.2023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5B940A-F8BD-4D42-BDDD-AC1AAEE7E727}"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358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DA971B1-B4FE-476D-A6B2-784989B75D8D}" type="datetimeFigureOut">
              <a:rPr lang="ru-RU" smtClean="0"/>
              <a:t>23.10.2023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5B940A-F8BD-4D42-BDDD-AC1AAEE7E727}" type="slidenum">
              <a:rPr lang="ru-RU" smtClean="0"/>
              <a:t>‹#›</a:t>
            </a:fld>
            <a:endParaRPr lang="ru-RU"/>
          </a:p>
        </p:txBody>
      </p:sp>
    </p:spTree>
    <p:extLst>
      <p:ext uri="{BB962C8B-B14F-4D97-AF65-F5344CB8AC3E}">
        <p14:creationId xmlns:p14="http://schemas.microsoft.com/office/powerpoint/2010/main" val="2849509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DA971B1-B4FE-476D-A6B2-784989B75D8D}" type="datetimeFigureOut">
              <a:rPr lang="ru-RU" smtClean="0"/>
              <a:t>23.10.2023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5B940A-F8BD-4D42-BDDD-AC1AAEE7E727}" type="slidenum">
              <a:rPr lang="ru-RU" smtClean="0"/>
              <a:t>‹#›</a:t>
            </a:fld>
            <a:endParaRPr lang="ru-RU"/>
          </a:p>
        </p:txBody>
      </p:sp>
    </p:spTree>
    <p:extLst>
      <p:ext uri="{BB962C8B-B14F-4D97-AF65-F5344CB8AC3E}">
        <p14:creationId xmlns:p14="http://schemas.microsoft.com/office/powerpoint/2010/main" val="639968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DA971B1-B4FE-476D-A6B2-784989B75D8D}" type="datetimeFigureOut">
              <a:rPr lang="ru-RU" smtClean="0"/>
              <a:t>23.10.2023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5B940A-F8BD-4D42-BDDD-AC1AAEE7E727}" type="slidenum">
              <a:rPr lang="ru-RU" smtClean="0"/>
              <a:t>‹#›</a:t>
            </a:fld>
            <a:endParaRPr lang="ru-RU"/>
          </a:p>
        </p:txBody>
      </p:sp>
    </p:spTree>
    <p:extLst>
      <p:ext uri="{BB962C8B-B14F-4D97-AF65-F5344CB8AC3E}">
        <p14:creationId xmlns:p14="http://schemas.microsoft.com/office/powerpoint/2010/main" val="337415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A971B1-B4FE-476D-A6B2-784989B75D8D}" type="datetimeFigureOut">
              <a:rPr lang="ru-RU" smtClean="0"/>
              <a:t>23.10.2023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5B940A-F8BD-4D42-BDDD-AC1AAEE7E727}"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2046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DA971B1-B4FE-476D-A6B2-784989B75D8D}" type="datetimeFigureOut">
              <a:rPr lang="ru-RU" smtClean="0"/>
              <a:t>23.10.2023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95B940A-F8BD-4D42-BDDD-AC1AAEE7E727}" type="slidenum">
              <a:rPr lang="ru-RU" smtClean="0"/>
              <a:t>‹#›</a:t>
            </a:fld>
            <a:endParaRPr lang="ru-RU"/>
          </a:p>
        </p:txBody>
      </p:sp>
    </p:spTree>
    <p:extLst>
      <p:ext uri="{BB962C8B-B14F-4D97-AF65-F5344CB8AC3E}">
        <p14:creationId xmlns:p14="http://schemas.microsoft.com/office/powerpoint/2010/main" val="304696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DA971B1-B4FE-476D-A6B2-784989B75D8D}" type="datetimeFigureOut">
              <a:rPr lang="ru-RU" smtClean="0"/>
              <a:t>23.10.2023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95B940A-F8BD-4D42-BDDD-AC1AAEE7E727}" type="slidenum">
              <a:rPr lang="ru-RU" smtClean="0"/>
              <a:t>‹#›</a:t>
            </a:fld>
            <a:endParaRPr lang="ru-RU"/>
          </a:p>
        </p:txBody>
      </p:sp>
    </p:spTree>
    <p:extLst>
      <p:ext uri="{BB962C8B-B14F-4D97-AF65-F5344CB8AC3E}">
        <p14:creationId xmlns:p14="http://schemas.microsoft.com/office/powerpoint/2010/main" val="790551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DA971B1-B4FE-476D-A6B2-784989B75D8D}" type="datetimeFigureOut">
              <a:rPr lang="ru-RU" smtClean="0"/>
              <a:t>23.10.2023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95B940A-F8BD-4D42-BDDD-AC1AAEE7E727}" type="slidenum">
              <a:rPr lang="ru-RU" smtClean="0"/>
              <a:t>‹#›</a:t>
            </a:fld>
            <a:endParaRPr lang="ru-RU"/>
          </a:p>
        </p:txBody>
      </p:sp>
    </p:spTree>
    <p:extLst>
      <p:ext uri="{BB962C8B-B14F-4D97-AF65-F5344CB8AC3E}">
        <p14:creationId xmlns:p14="http://schemas.microsoft.com/office/powerpoint/2010/main" val="5308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A971B1-B4FE-476D-A6B2-784989B75D8D}" type="datetimeFigureOut">
              <a:rPr lang="ru-RU" smtClean="0"/>
              <a:t>23.10.2023</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D95B940A-F8BD-4D42-BDDD-AC1AAEE7E727}" type="slidenum">
              <a:rPr lang="ru-RU" smtClean="0"/>
              <a:t>‹#›</a:t>
            </a:fld>
            <a:endParaRPr lang="ru-RU"/>
          </a:p>
        </p:txBody>
      </p:sp>
    </p:spTree>
    <p:extLst>
      <p:ext uri="{BB962C8B-B14F-4D97-AF65-F5344CB8AC3E}">
        <p14:creationId xmlns:p14="http://schemas.microsoft.com/office/powerpoint/2010/main" val="3085588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DA971B1-B4FE-476D-A6B2-784989B75D8D}" type="datetimeFigureOut">
              <a:rPr lang="ru-RU" smtClean="0"/>
              <a:t>23.10.2023</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95B940A-F8BD-4D42-BDDD-AC1AAEE7E727}" type="slidenum">
              <a:rPr lang="ru-RU" smtClean="0"/>
              <a:t>‹#›</a:t>
            </a:fld>
            <a:endParaRPr lang="ru-RU"/>
          </a:p>
        </p:txBody>
      </p:sp>
    </p:spTree>
    <p:extLst>
      <p:ext uri="{BB962C8B-B14F-4D97-AF65-F5344CB8AC3E}">
        <p14:creationId xmlns:p14="http://schemas.microsoft.com/office/powerpoint/2010/main" val="537331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DA971B1-B4FE-476D-A6B2-784989B75D8D}" type="datetimeFigureOut">
              <a:rPr lang="ru-RU" smtClean="0"/>
              <a:t>23.10.2023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95B940A-F8BD-4D42-BDDD-AC1AAEE7E727}" type="slidenum">
              <a:rPr lang="ru-RU" smtClean="0"/>
              <a:t>‹#›</a:t>
            </a:fld>
            <a:endParaRPr lang="ru-RU"/>
          </a:p>
        </p:txBody>
      </p:sp>
    </p:spTree>
    <p:extLst>
      <p:ext uri="{BB962C8B-B14F-4D97-AF65-F5344CB8AC3E}">
        <p14:creationId xmlns:p14="http://schemas.microsoft.com/office/powerpoint/2010/main" val="3964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DA971B1-B4FE-476D-A6B2-784989B75D8D}" type="datetimeFigureOut">
              <a:rPr lang="ru-RU" smtClean="0"/>
              <a:t>23.10.2023</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95B940A-F8BD-4D42-BDDD-AC1AAEE7E727}"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774315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79939" y="586031"/>
            <a:ext cx="10668000" cy="3783745"/>
          </a:xfrm>
        </p:spPr>
        <p:txBody>
          <a:bodyPr>
            <a:normAutofit/>
          </a:bodyPr>
          <a:lstStyle/>
          <a:p>
            <a:pPr algn="ctr"/>
            <a:r>
              <a:rPr lang="ru-RU" sz="2800" b="1" dirty="0">
                <a:solidFill>
                  <a:srgbClr val="7030A0"/>
                </a:solidFill>
              </a:rPr>
              <a:t>ИНСТРУКЦИЯ</a:t>
            </a:r>
            <a:br>
              <a:rPr lang="ru-RU" sz="2800" b="1" dirty="0">
                <a:solidFill>
                  <a:srgbClr val="7030A0"/>
                </a:solidFill>
              </a:rPr>
            </a:br>
            <a:r>
              <a:rPr lang="ru-RU" sz="2800" b="1" dirty="0">
                <a:solidFill>
                  <a:srgbClr val="7030A0"/>
                </a:solidFill>
              </a:rPr>
              <a:t>ДЛЯ РАБОТНИКОВ УНИВЕРСИТЕТА И ОБУЧАЮЩИХСЯ (СТУДЕНТОВ) АГУ ИМ. В.Н.ТАТИЩЕВА НА </a:t>
            </a:r>
            <a:r>
              <a:rPr lang="ru-RU" sz="2800" b="1" dirty="0" smtClean="0">
                <a:solidFill>
                  <a:srgbClr val="7030A0"/>
                </a:solidFill>
              </a:rPr>
              <a:t>СЛУЧАЙ ВООРУЖЕННОГО НАПАДЕНИЯ</a:t>
            </a:r>
            <a:br>
              <a:rPr lang="ru-RU" sz="2800" b="1" dirty="0" smtClean="0">
                <a:solidFill>
                  <a:srgbClr val="7030A0"/>
                </a:solidFill>
              </a:rPr>
            </a:br>
            <a:r>
              <a:rPr lang="ru-RU" sz="2800" b="1" dirty="0">
                <a:solidFill>
                  <a:srgbClr val="7030A0"/>
                </a:solidFill>
              </a:rPr>
              <a:t/>
            </a:r>
            <a:br>
              <a:rPr lang="ru-RU" sz="2800" b="1" dirty="0">
                <a:solidFill>
                  <a:srgbClr val="7030A0"/>
                </a:solidFill>
              </a:rPr>
            </a:br>
            <a:r>
              <a:rPr lang="en-US" sz="2800" b="1" dirty="0" smtClean="0">
                <a:solidFill>
                  <a:srgbClr val="7030A0"/>
                </a:solidFill>
              </a:rPr>
              <a:t>GUIDELINES </a:t>
            </a:r>
            <a:r>
              <a:rPr lang="ru-RU" sz="2800" b="1" dirty="0" smtClean="0">
                <a:solidFill>
                  <a:srgbClr val="7030A0"/>
                </a:solidFill>
              </a:rPr>
              <a:t/>
            </a:r>
            <a:br>
              <a:rPr lang="ru-RU" sz="2800" b="1" dirty="0" smtClean="0">
                <a:solidFill>
                  <a:srgbClr val="7030A0"/>
                </a:solidFill>
              </a:rPr>
            </a:br>
            <a:r>
              <a:rPr lang="en-US" sz="2800" b="1" dirty="0" smtClean="0">
                <a:solidFill>
                  <a:srgbClr val="7030A0"/>
                </a:solidFill>
              </a:rPr>
              <a:t>FOR ASU PERSONNEL AND STUDENTS IN CASE OF AN ARMED ATTACK </a:t>
            </a:r>
            <a:endParaRPr lang="ru-RU" sz="2800" dirty="0">
              <a:solidFill>
                <a:srgbClr val="7030A0"/>
              </a:solidFill>
            </a:endParaRPr>
          </a:p>
        </p:txBody>
      </p:sp>
      <p:sp>
        <p:nvSpPr>
          <p:cNvPr id="3" name="Подзаголовок 2"/>
          <p:cNvSpPr>
            <a:spLocks noGrp="1"/>
          </p:cNvSpPr>
          <p:nvPr>
            <p:ph type="subTitle" idx="1"/>
          </p:nvPr>
        </p:nvSpPr>
        <p:spPr>
          <a:xfrm>
            <a:off x="0" y="5202238"/>
            <a:ext cx="9144000" cy="1655762"/>
          </a:xfrm>
        </p:spPr>
        <p:txBody>
          <a:bodyPr/>
          <a:lstStyle/>
          <a:p>
            <a:endParaRPr lang="ru-RU"/>
          </a:p>
        </p:txBody>
      </p:sp>
    </p:spTree>
    <p:extLst>
      <p:ext uri="{BB962C8B-B14F-4D97-AF65-F5344CB8AC3E}">
        <p14:creationId xmlns:p14="http://schemas.microsoft.com/office/powerpoint/2010/main" val="1752700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b="1" dirty="0">
                <a:solidFill>
                  <a:srgbClr val="7030A0"/>
                </a:solidFill>
              </a:rPr>
              <a:t>ОБНАРУЖЕНИЕ ПОДОЗРИТЕЛЬНОГО ПРЕДМЕТА, КОТОРЫЙ МОЖЕТ</a:t>
            </a:r>
            <a:br>
              <a:rPr lang="ru-RU" sz="2400" b="1" dirty="0">
                <a:solidFill>
                  <a:srgbClr val="7030A0"/>
                </a:solidFill>
              </a:rPr>
            </a:br>
            <a:r>
              <a:rPr lang="ru-RU" sz="2400" b="1" dirty="0">
                <a:solidFill>
                  <a:srgbClr val="7030A0"/>
                </a:solidFill>
              </a:rPr>
              <a:t>ОКАЗАТЬСЯ ВЗРЫВНЫМ УСТРОЙСТВОМ</a:t>
            </a:r>
            <a:br>
              <a:rPr lang="ru-RU" sz="2400" b="1" dirty="0">
                <a:solidFill>
                  <a:srgbClr val="7030A0"/>
                </a:solidFill>
              </a:rPr>
            </a:br>
            <a:r>
              <a:rPr lang="en-US" sz="2400" b="1" dirty="0">
                <a:solidFill>
                  <a:srgbClr val="7030A0"/>
                </a:solidFill>
              </a:rPr>
              <a:t>IF YOU FIND A SUSPICIOUS OBJECT THAT MAY BE</a:t>
            </a:r>
            <a:br>
              <a:rPr lang="en-US" sz="2400" b="1" dirty="0">
                <a:solidFill>
                  <a:srgbClr val="7030A0"/>
                </a:solidFill>
              </a:rPr>
            </a:br>
            <a:r>
              <a:rPr lang="en-US" sz="2400" b="1" dirty="0">
                <a:solidFill>
                  <a:srgbClr val="7030A0"/>
                </a:solidFill>
              </a:rPr>
              <a:t>AN EXPLOSIVE DEVICE</a:t>
            </a:r>
            <a:endParaRPr lang="ru-RU" sz="2400" dirty="0">
              <a:solidFill>
                <a:srgbClr val="7030A0"/>
              </a:solidFill>
            </a:endParaRPr>
          </a:p>
        </p:txBody>
      </p:sp>
      <p:sp>
        <p:nvSpPr>
          <p:cNvPr id="4" name="Объект 3"/>
          <p:cNvSpPr>
            <a:spLocks noGrp="1"/>
          </p:cNvSpPr>
          <p:nvPr>
            <p:ph sz="half" idx="2"/>
          </p:nvPr>
        </p:nvSpPr>
        <p:spPr>
          <a:xfrm>
            <a:off x="839788" y="1917111"/>
            <a:ext cx="5157787" cy="4849449"/>
          </a:xfrm>
        </p:spPr>
        <p:txBody>
          <a:bodyPr>
            <a:normAutofit fontScale="85000" lnSpcReduction="20000"/>
          </a:bodyPr>
          <a:lstStyle/>
          <a:p>
            <a:r>
              <a:rPr lang="ru-RU" dirty="0"/>
              <a:t>Дождаться прибытия представителей правоохранительных органов, указать место расположения подозрительного предмета, время и обстоятельства обнаружения</a:t>
            </a:r>
            <a:r>
              <a:rPr lang="ru-RU" dirty="0" smtClean="0"/>
              <a:t>.</a:t>
            </a:r>
          </a:p>
          <a:p>
            <a:pPr lvl="0"/>
            <a:r>
              <a:rPr lang="ru-RU" dirty="0" smtClean="0"/>
              <a:t>Далее </a:t>
            </a:r>
            <a:r>
              <a:rPr lang="ru-RU" dirty="0"/>
              <a:t>действовать по указанию представителей правоохранительных органов.</a:t>
            </a:r>
          </a:p>
          <a:p>
            <a:pPr lvl="0"/>
            <a:r>
              <a:rPr lang="ru-RU" dirty="0"/>
              <a:t>Не сообщать об угрозе взрыва никому, кроме тех, кому необходимо знать о случившемся, чтобы не создавать панику.</a:t>
            </a:r>
          </a:p>
          <a:p>
            <a:pPr lvl="0"/>
            <a:r>
              <a:rPr lang="ru-RU" dirty="0"/>
              <a:t>Выделить необходимое количество персонала для осуществления осмотра учреждения и проинструктировать его о правилах поведения (на что обращать внимание и как действовать при обнаружении опасных предметов или опасностей).</a:t>
            </a:r>
          </a:p>
          <a:p>
            <a:pPr lvl="0"/>
            <a:r>
              <a:rPr lang="ru-RU" dirty="0"/>
              <a:t>Проинструктировать персонал учреждения о том, что разрешается принимать на хранение от посторонних лиц какие - либо предметы и вещи.</a:t>
            </a:r>
          </a:p>
          <a:p>
            <a:pPr lvl="0"/>
            <a:r>
              <a:rPr lang="ru-RU" dirty="0"/>
              <a:t>Быть готовым описать внешний вид предмета, похожего на взрывное устройство.</a:t>
            </a:r>
          </a:p>
          <a:p>
            <a:endParaRPr lang="ru-RU" dirty="0"/>
          </a:p>
        </p:txBody>
      </p:sp>
      <p:sp>
        <p:nvSpPr>
          <p:cNvPr id="6" name="Объект 5"/>
          <p:cNvSpPr>
            <a:spLocks noGrp="1"/>
          </p:cNvSpPr>
          <p:nvPr>
            <p:ph sz="quarter" idx="4"/>
          </p:nvPr>
        </p:nvSpPr>
        <p:spPr>
          <a:xfrm>
            <a:off x="6172200" y="1917110"/>
            <a:ext cx="5183188" cy="4498975"/>
          </a:xfrm>
        </p:spPr>
        <p:txBody>
          <a:bodyPr>
            <a:normAutofit fontScale="92500" lnSpcReduction="20000"/>
          </a:bodyPr>
          <a:lstStyle/>
          <a:p>
            <a:pPr lvl="0"/>
            <a:r>
              <a:rPr lang="en-US" dirty="0"/>
              <a:t>Wait for the law enforcement officials to arrive, point out the location of the suspicious object, time and circumstances of its detection. </a:t>
            </a:r>
            <a:endParaRPr lang="ru-RU" dirty="0"/>
          </a:p>
          <a:p>
            <a:pPr lvl="0"/>
            <a:r>
              <a:rPr lang="en-US" dirty="0"/>
              <a:t>Follow the instructions of the law enforcement officials. </a:t>
            </a:r>
            <a:endParaRPr lang="ru-RU" dirty="0"/>
          </a:p>
          <a:p>
            <a:pPr lvl="0"/>
            <a:r>
              <a:rPr lang="en-US" dirty="0"/>
              <a:t>Do not inform anyone about the bomb threat except those who should know about the incident so as not to create panic. </a:t>
            </a:r>
            <a:endParaRPr lang="ru-RU" dirty="0"/>
          </a:p>
          <a:p>
            <a:pPr lvl="0"/>
            <a:r>
              <a:rPr lang="en-US" dirty="0"/>
              <a:t>Assign the required number of staff to inspect the institution and instruct them on the safety rules (what to watch out for and how to act if dangerous objects or hazards are detected). </a:t>
            </a:r>
            <a:endParaRPr lang="ru-RU" dirty="0"/>
          </a:p>
          <a:p>
            <a:pPr lvl="0"/>
            <a:r>
              <a:rPr lang="en-US" dirty="0"/>
              <a:t>Instruct the institution’s personnel not to accept any objects or items for safekeeping from unauthorized persons. </a:t>
            </a:r>
            <a:endParaRPr lang="ru-RU" dirty="0"/>
          </a:p>
          <a:p>
            <a:r>
              <a:rPr lang="en-US" dirty="0"/>
              <a:t>Be ready to describe the object resembling an explosive device. </a:t>
            </a:r>
            <a:endParaRPr lang="ru-RU" dirty="0"/>
          </a:p>
        </p:txBody>
      </p:sp>
      <p:pic>
        <p:nvPicPr>
          <p:cNvPr id="10" name="Рисунок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62392" cy="1362392"/>
          </a:xfrm>
          <a:prstGeom prst="rect">
            <a:avLst/>
          </a:prstGeom>
        </p:spPr>
      </p:pic>
      <p:pic>
        <p:nvPicPr>
          <p:cNvPr id="11" name="Рисунок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29608" y="0"/>
            <a:ext cx="1362392" cy="1362392"/>
          </a:xfrm>
          <a:prstGeom prst="rect">
            <a:avLst/>
          </a:prstGeom>
        </p:spPr>
      </p:pic>
    </p:spTree>
    <p:extLst>
      <p:ext uri="{BB962C8B-B14F-4D97-AF65-F5344CB8AC3E}">
        <p14:creationId xmlns:p14="http://schemas.microsoft.com/office/powerpoint/2010/main" val="20039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b="1" dirty="0">
                <a:solidFill>
                  <a:srgbClr val="7030A0"/>
                </a:solidFill>
              </a:rPr>
              <a:t>ОБНАРУЖЕНИЕ ПОДОЗРИТЕЛЬНОГО ПРЕДМЕТА, КОТОРЫЙ МОЖЕТ</a:t>
            </a:r>
            <a:br>
              <a:rPr lang="ru-RU" sz="2400" b="1" dirty="0">
                <a:solidFill>
                  <a:srgbClr val="7030A0"/>
                </a:solidFill>
              </a:rPr>
            </a:br>
            <a:r>
              <a:rPr lang="ru-RU" sz="2400" b="1" dirty="0">
                <a:solidFill>
                  <a:srgbClr val="7030A0"/>
                </a:solidFill>
              </a:rPr>
              <a:t>ОКАЗАТЬСЯ ВЗРЫВНЫМ УСТРОЙСТВОМ</a:t>
            </a:r>
            <a:br>
              <a:rPr lang="ru-RU" sz="2400" b="1" dirty="0">
                <a:solidFill>
                  <a:srgbClr val="7030A0"/>
                </a:solidFill>
              </a:rPr>
            </a:br>
            <a:r>
              <a:rPr lang="en-US" sz="2400" b="1" dirty="0">
                <a:solidFill>
                  <a:srgbClr val="7030A0"/>
                </a:solidFill>
              </a:rPr>
              <a:t>IF YOU FIND A SUSPICIOUS OBJECT THAT MAY BE</a:t>
            </a:r>
            <a:br>
              <a:rPr lang="en-US" sz="2400" b="1" dirty="0">
                <a:solidFill>
                  <a:srgbClr val="7030A0"/>
                </a:solidFill>
              </a:rPr>
            </a:br>
            <a:r>
              <a:rPr lang="en-US" sz="2400" b="1" dirty="0">
                <a:solidFill>
                  <a:srgbClr val="7030A0"/>
                </a:solidFill>
              </a:rPr>
              <a:t>AN EXPLOSIVE DEVICE</a:t>
            </a:r>
            <a:endParaRPr lang="ru-RU" sz="2400" dirty="0">
              <a:solidFill>
                <a:srgbClr val="7030A0"/>
              </a:solidFill>
            </a:endParaRPr>
          </a:p>
        </p:txBody>
      </p:sp>
      <p:sp>
        <p:nvSpPr>
          <p:cNvPr id="4" name="Объект 3"/>
          <p:cNvSpPr>
            <a:spLocks noGrp="1"/>
          </p:cNvSpPr>
          <p:nvPr>
            <p:ph sz="half" idx="2"/>
          </p:nvPr>
        </p:nvSpPr>
        <p:spPr>
          <a:xfrm>
            <a:off x="839788" y="1905408"/>
            <a:ext cx="5157787" cy="4652145"/>
          </a:xfrm>
        </p:spPr>
        <p:txBody>
          <a:bodyPr>
            <a:normAutofit lnSpcReduction="10000"/>
          </a:bodyPr>
          <a:lstStyle/>
          <a:p>
            <a:r>
              <a:rPr lang="ru-RU" b="1" dirty="0"/>
              <a:t>Помните</a:t>
            </a:r>
            <a:r>
              <a:rPr lang="ru-RU" dirty="0"/>
              <a:t>: внешний вид предмета может скрывать его настоящее назначение. В качестве камуфляжа для взрывных устройств используются самые обычные бытовые предметы: сумки, пакеты, коробки, игрушки и т.п.</a:t>
            </a:r>
          </a:p>
          <a:p>
            <a:r>
              <a:rPr lang="ru-RU" dirty="0"/>
              <a:t>Родители! Вы отвечаете за жизнь и здоровье ваших детей. Разъясните детям, что любой предмет, найденный на улице или в подъезде, может представлять опасность.</a:t>
            </a:r>
          </a:p>
          <a:p>
            <a:r>
              <a:rPr lang="ru-RU" dirty="0"/>
              <a:t>Не предпринимайте самостоятельно никаких действий с находками или подозрительными предметами, которые могут оказаться взрывными устройствами - это может привести к их взрыву, многочисленным жертвам и разрушениям.</a:t>
            </a:r>
          </a:p>
          <a:p>
            <a:endParaRPr lang="ru-RU" dirty="0"/>
          </a:p>
        </p:txBody>
      </p:sp>
      <p:sp>
        <p:nvSpPr>
          <p:cNvPr id="6" name="Объект 5"/>
          <p:cNvSpPr>
            <a:spLocks noGrp="1"/>
          </p:cNvSpPr>
          <p:nvPr>
            <p:ph sz="quarter" idx="4"/>
          </p:nvPr>
        </p:nvSpPr>
        <p:spPr>
          <a:xfrm>
            <a:off x="6172200" y="1905409"/>
            <a:ext cx="5183188" cy="3684588"/>
          </a:xfrm>
        </p:spPr>
        <p:txBody>
          <a:bodyPr>
            <a:normAutofit lnSpcReduction="10000"/>
          </a:bodyPr>
          <a:lstStyle/>
          <a:p>
            <a:r>
              <a:rPr lang="en-US" b="1" dirty="0"/>
              <a:t>Remember</a:t>
            </a:r>
            <a:r>
              <a:rPr lang="en-US" dirty="0"/>
              <a:t>: the appearance of an object may conceal its real function. The most common household items are used as camouflage for explosive devices: bags, packages, boxes, toys, etc.</a:t>
            </a:r>
            <a:endParaRPr lang="ru-RU" dirty="0"/>
          </a:p>
          <a:p>
            <a:r>
              <a:rPr lang="en-US" dirty="0"/>
              <a:t>Parents! You are responsible for your children’s lives and health. Explain to your children that any object they find on the street or in the entryway may be dangerous. </a:t>
            </a:r>
            <a:endParaRPr lang="ru-RU" dirty="0"/>
          </a:p>
          <a:p>
            <a:r>
              <a:rPr lang="en-US" dirty="0"/>
              <a:t>Do not act on your own with lost or suspicious items that may be explosive devices – they may explode, causing many casualties and destruction. </a:t>
            </a:r>
            <a:endParaRPr lang="ru-RU" dirty="0"/>
          </a:p>
          <a:p>
            <a:endParaRPr lang="ru-RU" dirty="0"/>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62392" cy="1362392"/>
          </a:xfrm>
          <a:prstGeom prst="rect">
            <a:avLst/>
          </a:prstGeom>
        </p:spPr>
      </p:pic>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29608" y="60325"/>
            <a:ext cx="1362392" cy="1362392"/>
          </a:xfrm>
          <a:prstGeom prst="rect">
            <a:avLst/>
          </a:prstGeom>
        </p:spPr>
      </p:pic>
    </p:spTree>
    <p:extLst>
      <p:ext uri="{BB962C8B-B14F-4D97-AF65-F5344CB8AC3E}">
        <p14:creationId xmlns:p14="http://schemas.microsoft.com/office/powerpoint/2010/main" val="1066700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3200" b="1" dirty="0">
                <a:solidFill>
                  <a:srgbClr val="7030A0"/>
                </a:solidFill>
              </a:rPr>
              <a:t>ПОЛУЧЕНИЕ ИНФОРМАЦИИ ОБ ЭВАКУАЦИИ</a:t>
            </a:r>
            <a:br>
              <a:rPr lang="ru-RU" sz="3200" b="1" dirty="0">
                <a:solidFill>
                  <a:srgbClr val="7030A0"/>
                </a:solidFill>
              </a:rPr>
            </a:br>
            <a:r>
              <a:rPr lang="en-US" sz="3200" b="1" dirty="0">
                <a:solidFill>
                  <a:srgbClr val="7030A0"/>
                </a:solidFill>
              </a:rPr>
              <a:t>EVACUATION INFORMATION</a:t>
            </a:r>
            <a:r>
              <a:rPr lang="ru-RU" sz="3200" b="1" dirty="0"/>
              <a:t/>
            </a:r>
            <a:br>
              <a:rPr lang="ru-RU" sz="3200" b="1" dirty="0"/>
            </a:br>
            <a:endParaRPr lang="ru-RU" sz="3200" b="1" dirty="0"/>
          </a:p>
        </p:txBody>
      </p:sp>
      <p:sp>
        <p:nvSpPr>
          <p:cNvPr id="4" name="Объект 3"/>
          <p:cNvSpPr>
            <a:spLocks noGrp="1"/>
          </p:cNvSpPr>
          <p:nvPr>
            <p:ph sz="half" idx="2"/>
          </p:nvPr>
        </p:nvSpPr>
        <p:spPr>
          <a:xfrm>
            <a:off x="839788" y="2087063"/>
            <a:ext cx="5157787" cy="3684588"/>
          </a:xfrm>
        </p:spPr>
        <p:txBody>
          <a:bodyPr>
            <a:normAutofit/>
          </a:bodyPr>
          <a:lstStyle/>
          <a:p>
            <a:r>
              <a:rPr lang="ru-RU" dirty="0"/>
              <a:t>Сообщение об эвакуации может поступить не только в случае обнаружения взрывного устройства и ликвидации последствий террористического акта, но и при пожаре, стихийном бедствии и т.п.</a:t>
            </a:r>
          </a:p>
          <a:p>
            <a:r>
              <a:rPr lang="ru-RU" b="1" dirty="0"/>
              <a:t>Получив сообщение от представителей властей или правоохранительных органов о начале эвакуации, соблюдайте спокойствие и четко выполняйте их команды.</a:t>
            </a:r>
          </a:p>
          <a:p>
            <a:r>
              <a:rPr lang="ru-RU" b="1" dirty="0"/>
              <a:t>ПОМНИТЕ: ВАША ЦЕЛЬ - ОСТАТЬСЯ В ЖИВЫХ</a:t>
            </a:r>
          </a:p>
          <a:p>
            <a:endParaRPr lang="ru-RU" dirty="0"/>
          </a:p>
        </p:txBody>
      </p:sp>
      <p:sp>
        <p:nvSpPr>
          <p:cNvPr id="6" name="Объект 5"/>
          <p:cNvSpPr>
            <a:spLocks noGrp="1"/>
          </p:cNvSpPr>
          <p:nvPr>
            <p:ph sz="quarter" idx="4"/>
          </p:nvPr>
        </p:nvSpPr>
        <p:spPr>
          <a:xfrm>
            <a:off x="6172200" y="2075360"/>
            <a:ext cx="5183188" cy="3684588"/>
          </a:xfrm>
        </p:spPr>
        <p:txBody>
          <a:bodyPr>
            <a:normAutofit/>
          </a:bodyPr>
          <a:lstStyle/>
          <a:p>
            <a:r>
              <a:rPr lang="en-US" sz="2200" dirty="0"/>
              <a:t>An evacuation announcement can be made not only in case of explosive device detection and recovery works after terrorist attack, but also in case of fire, natural disaster, etc.</a:t>
            </a:r>
            <a:endParaRPr lang="ru-RU" sz="2200" dirty="0"/>
          </a:p>
          <a:p>
            <a:r>
              <a:rPr lang="en-US" sz="2200" b="1" dirty="0"/>
              <a:t>When informed by authorities or law enforcement officials of the evacuation, stay calm and follow the instructions.</a:t>
            </a:r>
            <a:endParaRPr lang="ru-RU" sz="2200" b="1" dirty="0"/>
          </a:p>
          <a:p>
            <a:r>
              <a:rPr lang="en-US" sz="2200" b="1" dirty="0"/>
              <a:t>REMEMBER: YOUR GOAL IS TO STAY ALIVE</a:t>
            </a:r>
            <a:endParaRPr lang="ru-RU" sz="2200" dirty="0"/>
          </a:p>
          <a:p>
            <a:endParaRPr lang="ru-RU"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36914" cy="1436914"/>
          </a:xfrm>
          <a:prstGeom prst="rect">
            <a:avLst/>
          </a:prstGeom>
        </p:spPr>
      </p:pic>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5086" y="0"/>
            <a:ext cx="1436914" cy="1436914"/>
          </a:xfrm>
          <a:prstGeom prst="rect">
            <a:avLst/>
          </a:prstGeom>
        </p:spPr>
      </p:pic>
    </p:spTree>
    <p:extLst>
      <p:ext uri="{BB962C8B-B14F-4D97-AF65-F5344CB8AC3E}">
        <p14:creationId xmlns:p14="http://schemas.microsoft.com/office/powerpoint/2010/main" val="1524031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4000" b="1" dirty="0" smtClean="0">
                <a:solidFill>
                  <a:srgbClr val="7030A0"/>
                </a:solidFill>
              </a:rPr>
              <a:t>При захвате в заложники</a:t>
            </a:r>
            <a:br>
              <a:rPr lang="ru-RU" sz="4000" b="1" dirty="0" smtClean="0">
                <a:solidFill>
                  <a:srgbClr val="7030A0"/>
                </a:solidFill>
              </a:rPr>
            </a:br>
            <a:r>
              <a:rPr lang="en-US" sz="4000" b="1" dirty="0">
                <a:solidFill>
                  <a:srgbClr val="7030A0"/>
                </a:solidFill>
              </a:rPr>
              <a:t>In a hostage situation</a:t>
            </a:r>
            <a:r>
              <a:rPr lang="ru-RU" dirty="0" smtClean="0"/>
              <a:t/>
            </a:r>
            <a:br>
              <a:rPr lang="ru-RU" dirty="0" smtClean="0"/>
            </a:br>
            <a:endParaRPr lang="ru-RU" dirty="0"/>
          </a:p>
        </p:txBody>
      </p:sp>
      <p:sp>
        <p:nvSpPr>
          <p:cNvPr id="3" name="Объект 2"/>
          <p:cNvSpPr>
            <a:spLocks noGrp="1"/>
          </p:cNvSpPr>
          <p:nvPr>
            <p:ph sz="half" idx="1"/>
          </p:nvPr>
        </p:nvSpPr>
        <p:spPr/>
        <p:txBody>
          <a:bodyPr>
            <a:normAutofit/>
          </a:bodyPr>
          <a:lstStyle/>
          <a:p>
            <a:pPr marL="0" indent="0">
              <a:buNone/>
            </a:pPr>
            <a:r>
              <a:rPr lang="ru-RU" dirty="0"/>
              <a:t>Будьте внимательны, постарайтесь запомнить приметы преступников, отличительные черты их лиц, одежду, имена, клички, возможные шрамы и татуировки, особенности речи и манеры поведения, тематику разговоров и т.п. Помните, что получив сообщение о вашем захвате, спецслужбы уже начали действовать и предпримут все необходимое для вашего освобождения.</a:t>
            </a:r>
          </a:p>
          <a:p>
            <a:endParaRPr lang="ru-RU" dirty="0"/>
          </a:p>
        </p:txBody>
      </p:sp>
      <p:sp>
        <p:nvSpPr>
          <p:cNvPr id="4" name="Объект 3"/>
          <p:cNvSpPr>
            <a:spLocks noGrp="1"/>
          </p:cNvSpPr>
          <p:nvPr>
            <p:ph sz="half" idx="2"/>
          </p:nvPr>
        </p:nvSpPr>
        <p:spPr/>
        <p:txBody>
          <a:bodyPr>
            <a:normAutofit/>
          </a:bodyPr>
          <a:lstStyle/>
          <a:p>
            <a:pPr marL="0" indent="0">
              <a:buNone/>
            </a:pPr>
            <a:r>
              <a:rPr lang="en-US" dirty="0"/>
              <a:t>Be attentive, try to remember the criminals’ distinctive features, clothes, names, nicknames, any scars and tattoos, speech and behavioral peculiarities, conversation topics, etc. Remember that the security services begin to act as soon as they are reported of you being captured, and they will take all the required measures to release you.</a:t>
            </a:r>
            <a:endParaRPr lang="ru-RU" dirty="0"/>
          </a:p>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97577" cy="1297577"/>
          </a:xfrm>
          <a:prstGeom prst="rect">
            <a:avLst/>
          </a:prstGeom>
        </p:spPr>
      </p:pic>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4423" y="0"/>
            <a:ext cx="1297577" cy="1297577"/>
          </a:xfrm>
          <a:prstGeom prst="rect">
            <a:avLst/>
          </a:prstGeom>
        </p:spPr>
      </p:pic>
    </p:spTree>
    <p:extLst>
      <p:ext uri="{BB962C8B-B14F-4D97-AF65-F5344CB8AC3E}">
        <p14:creationId xmlns:p14="http://schemas.microsoft.com/office/powerpoint/2010/main" val="4157740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b="1" dirty="0">
                <a:solidFill>
                  <a:srgbClr val="7030A0"/>
                </a:solidFill>
              </a:rPr>
              <a:t>При захвате в заложники</a:t>
            </a:r>
            <a:br>
              <a:rPr lang="ru-RU" sz="3600" b="1" dirty="0">
                <a:solidFill>
                  <a:srgbClr val="7030A0"/>
                </a:solidFill>
              </a:rPr>
            </a:br>
            <a:r>
              <a:rPr lang="en-US" sz="3600" b="1" dirty="0">
                <a:solidFill>
                  <a:srgbClr val="7030A0"/>
                </a:solidFill>
              </a:rPr>
              <a:t>In a hostage situation</a:t>
            </a:r>
            <a:endParaRPr lang="ru-RU" sz="3600" b="1" dirty="0">
              <a:solidFill>
                <a:srgbClr val="7030A0"/>
              </a:solidFill>
            </a:endParaRPr>
          </a:p>
        </p:txBody>
      </p:sp>
      <p:sp>
        <p:nvSpPr>
          <p:cNvPr id="3" name="Объект 2"/>
          <p:cNvSpPr>
            <a:spLocks noGrp="1"/>
          </p:cNvSpPr>
          <p:nvPr>
            <p:ph sz="half" idx="1"/>
          </p:nvPr>
        </p:nvSpPr>
        <p:spPr/>
        <p:txBody>
          <a:bodyPr>
            <a:normAutofit/>
          </a:bodyPr>
          <a:lstStyle/>
          <a:p>
            <a:pPr marL="0" indent="0">
              <a:buNone/>
            </a:pPr>
            <a:r>
              <a:rPr lang="ru-RU" dirty="0"/>
              <a:t>Во время проведения спецслужбами операции по вашему освобождению неукоснительно соблюдайте следующие требования:</a:t>
            </a:r>
          </a:p>
          <a:p>
            <a:pPr lvl="0"/>
            <a:r>
              <a:rPr lang="ru-RU" dirty="0"/>
              <a:t>лежите на полу лицом вниз, голову закройте руками и не двигайтесь;</a:t>
            </a:r>
          </a:p>
          <a:p>
            <a:pPr lvl="0"/>
            <a:r>
              <a:rPr lang="ru-RU" dirty="0"/>
              <a:t>ни в коем случае не бегите навстречу сотрудникам спецслужб или от них, так как они могут принять вас за преступника;</a:t>
            </a:r>
          </a:p>
          <a:p>
            <a:pPr lvl="0"/>
            <a:r>
              <a:rPr lang="ru-RU" dirty="0"/>
              <a:t>если есть возможность, держитесь подальше от проемов дверей и окон.</a:t>
            </a:r>
          </a:p>
          <a:p>
            <a:endParaRPr lang="ru-RU" dirty="0"/>
          </a:p>
        </p:txBody>
      </p:sp>
      <p:sp>
        <p:nvSpPr>
          <p:cNvPr id="4" name="Объект 3"/>
          <p:cNvSpPr>
            <a:spLocks noGrp="1"/>
          </p:cNvSpPr>
          <p:nvPr>
            <p:ph sz="half" idx="2"/>
          </p:nvPr>
        </p:nvSpPr>
        <p:spPr/>
        <p:txBody>
          <a:bodyPr>
            <a:normAutofit/>
          </a:bodyPr>
          <a:lstStyle/>
          <a:p>
            <a:pPr marL="0" indent="0">
              <a:buNone/>
            </a:pPr>
            <a:r>
              <a:rPr lang="en-US" dirty="0"/>
              <a:t>The following requirements must be strictly observed during the release operation conducted by the security services:</a:t>
            </a:r>
            <a:endParaRPr lang="ru-RU" dirty="0"/>
          </a:p>
          <a:p>
            <a:pPr lvl="0"/>
            <a:r>
              <a:rPr lang="en-US" dirty="0"/>
              <a:t>lie face down on the floor, cover your head with your hands and do not move;</a:t>
            </a:r>
            <a:endParaRPr lang="ru-RU" dirty="0"/>
          </a:p>
          <a:p>
            <a:pPr lvl="0"/>
            <a:r>
              <a:rPr lang="en-US" dirty="0"/>
              <a:t>never run towards or away from the security forces, as they may mistake you for a criminal;</a:t>
            </a:r>
            <a:endParaRPr lang="ru-RU" dirty="0"/>
          </a:p>
          <a:p>
            <a:pPr lvl="0"/>
            <a:r>
              <a:rPr lang="en-US" dirty="0"/>
              <a:t>if possible, stay away from doorways and windows.</a:t>
            </a:r>
            <a:endParaRPr lang="ru-RU" dirty="0"/>
          </a:p>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97577" cy="1297577"/>
          </a:xfrm>
          <a:prstGeom prst="rect">
            <a:avLst/>
          </a:prstGeom>
        </p:spPr>
      </p:pic>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4423" y="0"/>
            <a:ext cx="1297577" cy="1297577"/>
          </a:xfrm>
          <a:prstGeom prst="rect">
            <a:avLst/>
          </a:prstGeom>
        </p:spPr>
      </p:pic>
    </p:spTree>
    <p:extLst>
      <p:ext uri="{BB962C8B-B14F-4D97-AF65-F5344CB8AC3E}">
        <p14:creationId xmlns:p14="http://schemas.microsoft.com/office/powerpoint/2010/main" val="4023871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b="1" dirty="0">
                <a:solidFill>
                  <a:srgbClr val="7030A0"/>
                </a:solidFill>
              </a:rPr>
              <a:t>При захвате в заложники</a:t>
            </a:r>
            <a:br>
              <a:rPr lang="ru-RU" sz="3600" b="1" dirty="0">
                <a:solidFill>
                  <a:srgbClr val="7030A0"/>
                </a:solidFill>
              </a:rPr>
            </a:br>
            <a:r>
              <a:rPr lang="en-US" sz="3600" b="1" dirty="0">
                <a:solidFill>
                  <a:srgbClr val="7030A0"/>
                </a:solidFill>
              </a:rPr>
              <a:t>In a hostage situation</a:t>
            </a:r>
            <a:endParaRPr lang="ru-RU" sz="3600" dirty="0">
              <a:solidFill>
                <a:srgbClr val="7030A0"/>
              </a:solidFill>
            </a:endParaRPr>
          </a:p>
        </p:txBody>
      </p:sp>
      <p:sp>
        <p:nvSpPr>
          <p:cNvPr id="3" name="Объект 2"/>
          <p:cNvSpPr>
            <a:spLocks noGrp="1"/>
          </p:cNvSpPr>
          <p:nvPr>
            <p:ph sz="half" idx="1"/>
          </p:nvPr>
        </p:nvSpPr>
        <p:spPr/>
        <p:txBody>
          <a:bodyPr>
            <a:normAutofit fontScale="92500" lnSpcReduction="20000"/>
          </a:bodyPr>
          <a:lstStyle/>
          <a:p>
            <a:pPr marL="0" indent="0">
              <a:buNone/>
            </a:pPr>
            <a:r>
              <a:rPr lang="ru-RU" b="1" dirty="0"/>
              <a:t>Если </a:t>
            </a:r>
            <a:r>
              <a:rPr lang="ru-RU" b="1" i="1" dirty="0"/>
              <a:t>Вас захватили в качестве заложника</a:t>
            </a:r>
            <a:r>
              <a:rPr lang="ru-RU" i="1" dirty="0"/>
              <a:t>,</a:t>
            </a:r>
            <a:r>
              <a:rPr lang="ru-RU" dirty="0"/>
              <a:t> помните, что Ваше собственное поведение может повлиять на обращение с Вами.</a:t>
            </a:r>
          </a:p>
          <a:p>
            <a:pPr lvl="0"/>
            <a:r>
              <a:rPr lang="ru-RU" dirty="0"/>
              <a:t>Сохраняйте спокойствие и самообладание. Определите, что происходит.</a:t>
            </a:r>
          </a:p>
          <a:p>
            <a:pPr lvl="0"/>
            <a:r>
              <a:rPr lang="ru-RU" dirty="0"/>
              <a:t>Решение оказать сопротивление или отказаться от этого должно быть взвешенным и соответствовать опасности превосходящих сил террористов.</a:t>
            </a:r>
          </a:p>
          <a:p>
            <a:pPr lvl="0"/>
            <a:r>
              <a:rPr lang="ru-RU" dirty="0"/>
              <a:t>Не сопротивляйтесь. Это может повлечь еще большую жестокость.</a:t>
            </a:r>
          </a:p>
          <a:p>
            <a:pPr lvl="0"/>
            <a:r>
              <a:rPr lang="ru-RU" dirty="0"/>
              <a:t>Будьте настороже. Сосредоточьте Ваше внимание на звуках, движениях и т.п.</a:t>
            </a:r>
          </a:p>
          <a:p>
            <a:pPr lvl="0"/>
            <a:r>
              <a:rPr lang="ru-RU" dirty="0"/>
              <a:t>Займитесь умственными упражнениями.</a:t>
            </a:r>
          </a:p>
          <a:p>
            <a:endParaRPr lang="ru-RU" dirty="0"/>
          </a:p>
        </p:txBody>
      </p:sp>
      <p:sp>
        <p:nvSpPr>
          <p:cNvPr id="4" name="Объект 3"/>
          <p:cNvSpPr>
            <a:spLocks noGrp="1"/>
          </p:cNvSpPr>
          <p:nvPr>
            <p:ph sz="half" idx="2"/>
          </p:nvPr>
        </p:nvSpPr>
        <p:spPr/>
        <p:txBody>
          <a:bodyPr>
            <a:normAutofit fontScale="92500" lnSpcReduction="20000"/>
          </a:bodyPr>
          <a:lstStyle/>
          <a:p>
            <a:r>
              <a:rPr lang="en-US" b="1" i="1" dirty="0"/>
              <a:t>If you are taken hostage</a:t>
            </a:r>
            <a:r>
              <a:rPr lang="en-US" i="1" dirty="0"/>
              <a:t>,</a:t>
            </a:r>
            <a:r>
              <a:rPr lang="en-US" dirty="0"/>
              <a:t> remember that your own behavior can affect the way the terrorists treat you.</a:t>
            </a:r>
            <a:endParaRPr lang="ru-RU" dirty="0"/>
          </a:p>
          <a:p>
            <a:pPr lvl="0"/>
            <a:r>
              <a:rPr lang="en-US" dirty="0"/>
              <a:t>Keep calm and self-controlled. Assess the situation.</a:t>
            </a:r>
            <a:endParaRPr lang="ru-RU" dirty="0"/>
          </a:p>
          <a:p>
            <a:pPr lvl="0"/>
            <a:r>
              <a:rPr lang="en-US" dirty="0"/>
              <a:t>The decision to resist or not should be well-considered and comply with the danger posed by superior terrorist forces.</a:t>
            </a:r>
            <a:endParaRPr lang="ru-RU" dirty="0"/>
          </a:p>
          <a:p>
            <a:pPr lvl="0"/>
            <a:r>
              <a:rPr lang="en-US" dirty="0"/>
              <a:t>Do not resist. It could lead to even more violence.</a:t>
            </a:r>
            <a:endParaRPr lang="ru-RU" dirty="0"/>
          </a:p>
          <a:p>
            <a:pPr lvl="0"/>
            <a:r>
              <a:rPr lang="en-US" dirty="0"/>
              <a:t>Be alert. Focus on sounds, movements, etc.</a:t>
            </a:r>
            <a:endParaRPr lang="ru-RU" dirty="0"/>
          </a:p>
          <a:p>
            <a:pPr lvl="0"/>
            <a:r>
              <a:rPr lang="ru-RU" dirty="0" err="1"/>
              <a:t>Do</a:t>
            </a:r>
            <a:r>
              <a:rPr lang="ru-RU" dirty="0"/>
              <a:t> </a:t>
            </a:r>
            <a:r>
              <a:rPr lang="ru-RU" dirty="0" err="1"/>
              <a:t>some</a:t>
            </a:r>
            <a:r>
              <a:rPr lang="ru-RU" dirty="0"/>
              <a:t> </a:t>
            </a:r>
            <a:r>
              <a:rPr lang="ru-RU" dirty="0" err="1"/>
              <a:t>mental</a:t>
            </a:r>
            <a:r>
              <a:rPr lang="ru-RU" dirty="0"/>
              <a:t> </a:t>
            </a:r>
            <a:r>
              <a:rPr lang="ru-RU" dirty="0" err="1"/>
              <a:t>exercises</a:t>
            </a:r>
            <a:r>
              <a:rPr lang="ru-RU" dirty="0"/>
              <a:t>.</a:t>
            </a:r>
          </a:p>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97577" cy="1297577"/>
          </a:xfrm>
          <a:prstGeom prst="rect">
            <a:avLst/>
          </a:prstGeom>
        </p:spPr>
      </p:pic>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4423" y="0"/>
            <a:ext cx="1297577" cy="1297577"/>
          </a:xfrm>
          <a:prstGeom prst="rect">
            <a:avLst/>
          </a:prstGeom>
        </p:spPr>
      </p:pic>
    </p:spTree>
    <p:extLst>
      <p:ext uri="{BB962C8B-B14F-4D97-AF65-F5344CB8AC3E}">
        <p14:creationId xmlns:p14="http://schemas.microsoft.com/office/powerpoint/2010/main" val="1440532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b="1" dirty="0">
                <a:solidFill>
                  <a:srgbClr val="7030A0"/>
                </a:solidFill>
              </a:rPr>
              <a:t>При захвате в заложники</a:t>
            </a:r>
            <a:br>
              <a:rPr lang="ru-RU" sz="3600" b="1" dirty="0">
                <a:solidFill>
                  <a:srgbClr val="7030A0"/>
                </a:solidFill>
              </a:rPr>
            </a:br>
            <a:r>
              <a:rPr lang="en-US" sz="3600" b="1" dirty="0">
                <a:solidFill>
                  <a:srgbClr val="7030A0"/>
                </a:solidFill>
              </a:rPr>
              <a:t>In a hostage situation</a:t>
            </a:r>
            <a:endParaRPr lang="ru-RU" sz="3600" dirty="0">
              <a:solidFill>
                <a:srgbClr val="7030A0"/>
              </a:solidFill>
            </a:endParaRPr>
          </a:p>
        </p:txBody>
      </p:sp>
      <p:sp>
        <p:nvSpPr>
          <p:cNvPr id="3" name="Объект 2"/>
          <p:cNvSpPr>
            <a:spLocks noGrp="1"/>
          </p:cNvSpPr>
          <p:nvPr>
            <p:ph sz="half" idx="1"/>
          </p:nvPr>
        </p:nvSpPr>
        <p:spPr/>
        <p:txBody>
          <a:bodyPr>
            <a:normAutofit fontScale="92500" lnSpcReduction="20000"/>
          </a:bodyPr>
          <a:lstStyle/>
          <a:p>
            <a:pPr marL="0" lvl="0" indent="0">
              <a:buNone/>
            </a:pPr>
            <a:r>
              <a:rPr lang="ru-RU" dirty="0"/>
              <a:t>Будьте готовы к "спартанским" условиям жизни:</a:t>
            </a:r>
          </a:p>
          <a:p>
            <a:pPr lvl="0"/>
            <a:r>
              <a:rPr lang="ru-RU" dirty="0"/>
              <a:t>неадекватной пище и условиям проживания;</a:t>
            </a:r>
          </a:p>
          <a:p>
            <a:pPr lvl="0"/>
            <a:r>
              <a:rPr lang="ru-RU" dirty="0"/>
              <a:t>неадекватным туалетным удобствам.</a:t>
            </a:r>
          </a:p>
          <a:p>
            <a:pPr marL="0" lvl="0" indent="0">
              <a:buNone/>
            </a:pPr>
            <a:r>
              <a:rPr lang="ru-RU" dirty="0"/>
              <a:t>Если есть возможность, обязательно соблюдайте правила личной гигиены.</a:t>
            </a:r>
          </a:p>
          <a:p>
            <a:pPr marL="0" lvl="0" indent="0">
              <a:buNone/>
            </a:pPr>
            <a:r>
              <a:rPr lang="ru-RU" dirty="0"/>
              <a:t>При наличии проблем со здоровьем, убедитесь, что Вы взяли с собой необходимые лекарства, сообщите охранникам о проблемах со здоровьем, при необходимости просите об оказании медицинской помощи или предоставлении лекарств.</a:t>
            </a:r>
          </a:p>
          <a:p>
            <a:pPr marL="0" lvl="0" indent="0">
              <a:buNone/>
            </a:pPr>
            <a:r>
              <a:rPr lang="ru-RU" dirty="0"/>
              <a:t>Будьте готовы объяснить наличие у Вас каких-либо документов, номеров телефонов и т.п.</a:t>
            </a:r>
          </a:p>
          <a:p>
            <a:endParaRPr lang="ru-RU" dirty="0"/>
          </a:p>
        </p:txBody>
      </p:sp>
      <p:sp>
        <p:nvSpPr>
          <p:cNvPr id="4" name="Объект 3"/>
          <p:cNvSpPr>
            <a:spLocks noGrp="1"/>
          </p:cNvSpPr>
          <p:nvPr>
            <p:ph sz="half" idx="2"/>
          </p:nvPr>
        </p:nvSpPr>
        <p:spPr/>
        <p:txBody>
          <a:bodyPr>
            <a:normAutofit fontScale="92500" lnSpcReduction="20000"/>
          </a:bodyPr>
          <a:lstStyle/>
          <a:p>
            <a:pPr marL="0" lvl="0" indent="0">
              <a:buNone/>
            </a:pPr>
            <a:r>
              <a:rPr lang="en-US" dirty="0"/>
              <a:t>Be ready for austere living conditions:</a:t>
            </a:r>
            <a:endParaRPr lang="ru-RU" dirty="0"/>
          </a:p>
          <a:p>
            <a:pPr lvl="0"/>
            <a:r>
              <a:rPr lang="en-US" dirty="0"/>
              <a:t>inadequate food and accommodation;</a:t>
            </a:r>
            <a:endParaRPr lang="ru-RU" dirty="0"/>
          </a:p>
          <a:p>
            <a:pPr lvl="0"/>
            <a:r>
              <a:rPr lang="ru-RU" dirty="0" err="1"/>
              <a:t>inadequate</a:t>
            </a:r>
            <a:r>
              <a:rPr lang="ru-RU" dirty="0"/>
              <a:t> </a:t>
            </a:r>
            <a:r>
              <a:rPr lang="ru-RU" dirty="0" err="1"/>
              <a:t>toilet</a:t>
            </a:r>
            <a:r>
              <a:rPr lang="ru-RU" dirty="0"/>
              <a:t> </a:t>
            </a:r>
            <a:r>
              <a:rPr lang="ru-RU" dirty="0" err="1"/>
              <a:t>facilities</a:t>
            </a:r>
            <a:r>
              <a:rPr lang="ru-RU" dirty="0"/>
              <a:t>.</a:t>
            </a:r>
          </a:p>
          <a:p>
            <a:pPr marL="0" lvl="0" indent="0">
              <a:buNone/>
            </a:pPr>
            <a:r>
              <a:rPr lang="en-US" dirty="0"/>
              <a:t>If possible, be sure to maintain personal hygiene.</a:t>
            </a:r>
            <a:endParaRPr lang="ru-RU" dirty="0"/>
          </a:p>
          <a:p>
            <a:pPr marL="0" lvl="0" indent="0">
              <a:buNone/>
            </a:pPr>
            <a:r>
              <a:rPr lang="en-US" dirty="0"/>
              <a:t>If you have health problems, make sure that you have the necessary medicines and inform the guards about your health problems, if needed ask for medical assistance or medicines.</a:t>
            </a:r>
            <a:endParaRPr lang="ru-RU" dirty="0"/>
          </a:p>
          <a:p>
            <a:pPr marL="0" lvl="0" indent="0">
              <a:buNone/>
            </a:pPr>
            <a:r>
              <a:rPr lang="en-US" dirty="0"/>
              <a:t>Be ready to explain any documents, phone numbers, etc. you have on hand.</a:t>
            </a:r>
            <a:endParaRPr lang="ru-RU" dirty="0"/>
          </a:p>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97577" cy="1297577"/>
          </a:xfrm>
          <a:prstGeom prst="rect">
            <a:avLst/>
          </a:prstGeom>
        </p:spPr>
      </p:pic>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4423" y="0"/>
            <a:ext cx="1297577" cy="1297577"/>
          </a:xfrm>
          <a:prstGeom prst="rect">
            <a:avLst/>
          </a:prstGeom>
        </p:spPr>
      </p:pic>
    </p:spTree>
    <p:extLst>
      <p:ext uri="{BB962C8B-B14F-4D97-AF65-F5344CB8AC3E}">
        <p14:creationId xmlns:p14="http://schemas.microsoft.com/office/powerpoint/2010/main" val="413887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b="1" dirty="0">
                <a:solidFill>
                  <a:srgbClr val="7030A0"/>
                </a:solidFill>
              </a:rPr>
              <a:t>При захвате в заложники</a:t>
            </a:r>
            <a:br>
              <a:rPr lang="ru-RU" sz="3600" b="1" dirty="0">
                <a:solidFill>
                  <a:srgbClr val="7030A0"/>
                </a:solidFill>
              </a:rPr>
            </a:br>
            <a:r>
              <a:rPr lang="en-US" sz="3600" b="1" dirty="0">
                <a:solidFill>
                  <a:srgbClr val="7030A0"/>
                </a:solidFill>
              </a:rPr>
              <a:t>In a hostage situation</a:t>
            </a:r>
            <a:endParaRPr lang="ru-RU" sz="3600" dirty="0">
              <a:solidFill>
                <a:srgbClr val="7030A0"/>
              </a:solidFill>
            </a:endParaRPr>
          </a:p>
        </p:txBody>
      </p:sp>
      <p:sp>
        <p:nvSpPr>
          <p:cNvPr id="3" name="Объект 2"/>
          <p:cNvSpPr>
            <a:spLocks noGrp="1"/>
          </p:cNvSpPr>
          <p:nvPr>
            <p:ph sz="half" idx="1"/>
          </p:nvPr>
        </p:nvSpPr>
        <p:spPr/>
        <p:txBody>
          <a:bodyPr>
            <a:normAutofit/>
          </a:bodyPr>
          <a:lstStyle/>
          <a:p>
            <a:pPr marL="0" lvl="0" indent="0">
              <a:buNone/>
            </a:pPr>
            <a:r>
              <a:rPr lang="ru-RU" dirty="0"/>
              <a:t>Не давайте ослабнуть своему сознанию. Разработайте программу возможных упражнений (как умственных, так и физических). Постоянно тренируйте память: вспоминайте исторические даты, фамилии знакомых людей, номера телефонов и т.п.</a:t>
            </a:r>
          </a:p>
          <a:p>
            <a:pPr marL="0" lvl="0" indent="0">
              <a:buNone/>
            </a:pPr>
            <a:r>
              <a:rPr lang="ru-RU" dirty="0"/>
              <a:t>Насколько позволяют силы и пространство помещения занимайтесь физическими упражнениями.</a:t>
            </a:r>
          </a:p>
          <a:p>
            <a:pPr marL="0" indent="0">
              <a:buNone/>
            </a:pPr>
            <a:r>
              <a:rPr lang="ru-RU" dirty="0"/>
              <a:t>Спросите у охранников, можно ли читать, писать, пользоваться средствами личной гигиены и т.п.</a:t>
            </a:r>
          </a:p>
          <a:p>
            <a:endParaRPr lang="ru-RU" dirty="0"/>
          </a:p>
        </p:txBody>
      </p:sp>
      <p:sp>
        <p:nvSpPr>
          <p:cNvPr id="4" name="Объект 3"/>
          <p:cNvSpPr>
            <a:spLocks noGrp="1"/>
          </p:cNvSpPr>
          <p:nvPr>
            <p:ph sz="half" idx="2"/>
          </p:nvPr>
        </p:nvSpPr>
        <p:spPr/>
        <p:txBody>
          <a:bodyPr>
            <a:normAutofit/>
          </a:bodyPr>
          <a:lstStyle/>
          <a:p>
            <a:pPr marL="0" lvl="0" indent="0">
              <a:buNone/>
            </a:pPr>
            <a:r>
              <a:rPr lang="en-US" dirty="0"/>
              <a:t>Keep your mind active. Plan a program of possible exercises (both mental and physical). Constantly train your memory: recall historical dates, names of people you know, phone numbers, etc.</a:t>
            </a:r>
            <a:endParaRPr lang="ru-RU" dirty="0"/>
          </a:p>
          <a:p>
            <a:pPr marL="0" lvl="0" indent="0">
              <a:buNone/>
            </a:pPr>
            <a:r>
              <a:rPr lang="en-US" dirty="0"/>
              <a:t>Do physical exercises as much as your strength and space allow.</a:t>
            </a:r>
            <a:endParaRPr lang="ru-RU" dirty="0"/>
          </a:p>
          <a:p>
            <a:pPr marL="0" indent="0">
              <a:buNone/>
            </a:pPr>
            <a:r>
              <a:rPr lang="en-US" dirty="0"/>
              <a:t>Ask the guards if you can read, write, use personal hygiene products, etc.</a:t>
            </a:r>
            <a:endParaRPr lang="ru-RU" dirty="0"/>
          </a:p>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97577" cy="1297577"/>
          </a:xfrm>
          <a:prstGeom prst="rect">
            <a:avLst/>
          </a:prstGeom>
        </p:spPr>
      </p:pic>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4423" y="-1"/>
            <a:ext cx="1297577" cy="1297577"/>
          </a:xfrm>
          <a:prstGeom prst="rect">
            <a:avLst/>
          </a:prstGeom>
        </p:spPr>
      </p:pic>
    </p:spTree>
    <p:extLst>
      <p:ext uri="{BB962C8B-B14F-4D97-AF65-F5344CB8AC3E}">
        <p14:creationId xmlns:p14="http://schemas.microsoft.com/office/powerpoint/2010/main" val="4209822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b="1" dirty="0">
                <a:solidFill>
                  <a:srgbClr val="7030A0"/>
                </a:solidFill>
              </a:rPr>
              <a:t>При захвате в заложники</a:t>
            </a:r>
            <a:br>
              <a:rPr lang="ru-RU" sz="3600" b="1" dirty="0">
                <a:solidFill>
                  <a:srgbClr val="7030A0"/>
                </a:solidFill>
              </a:rPr>
            </a:br>
            <a:r>
              <a:rPr lang="en-US" sz="3600" b="1" dirty="0">
                <a:solidFill>
                  <a:srgbClr val="7030A0"/>
                </a:solidFill>
              </a:rPr>
              <a:t>In a hostage situation</a:t>
            </a:r>
            <a:endParaRPr lang="ru-RU" sz="3600" dirty="0">
              <a:solidFill>
                <a:srgbClr val="7030A0"/>
              </a:solidFill>
            </a:endParaRPr>
          </a:p>
        </p:txBody>
      </p:sp>
      <p:sp>
        <p:nvSpPr>
          <p:cNvPr id="3" name="Объект 2"/>
          <p:cNvSpPr>
            <a:spLocks noGrp="1"/>
          </p:cNvSpPr>
          <p:nvPr>
            <p:ph sz="half" idx="1"/>
          </p:nvPr>
        </p:nvSpPr>
        <p:spPr/>
        <p:txBody>
          <a:bodyPr>
            <a:normAutofit lnSpcReduction="10000"/>
          </a:bodyPr>
          <a:lstStyle/>
          <a:p>
            <a:pPr marL="0" indent="0">
              <a:buNone/>
            </a:pPr>
            <a:r>
              <a:rPr lang="ru-RU" dirty="0"/>
              <a:t>Если Вам дали возможность поговорить с родственниками по телефону, держите себя в руках, не плачьте, не кричите, говорите коротко и по существу. Попробуйте установить контакт с охранниками. Объясните им, что Вы тоже человек. Покажите им фотографии членов Вашей семьи. Не старайтесь обмануть их.</a:t>
            </a:r>
          </a:p>
          <a:p>
            <a:pPr marL="0" indent="0">
              <a:buNone/>
            </a:pPr>
            <a:r>
              <a:rPr lang="ru-RU" dirty="0"/>
              <a:t>Если охранники на контакт не идут, разговаривайте как бы сами с собой, читайте вполголоса стихи или пойте.</a:t>
            </a:r>
          </a:p>
          <a:p>
            <a:pPr marL="0" indent="0">
              <a:buNone/>
            </a:pPr>
            <a:r>
              <a:rPr lang="ru-RU" dirty="0"/>
              <a:t>Обязательно ведите счет времени, отмечая с помощью спичек, камешков или черточек на стене прошедшие дни.</a:t>
            </a:r>
          </a:p>
          <a:p>
            <a:endParaRPr lang="ru-RU" dirty="0"/>
          </a:p>
        </p:txBody>
      </p:sp>
      <p:sp>
        <p:nvSpPr>
          <p:cNvPr id="4" name="Объект 3"/>
          <p:cNvSpPr>
            <a:spLocks noGrp="1"/>
          </p:cNvSpPr>
          <p:nvPr>
            <p:ph sz="half" idx="2"/>
          </p:nvPr>
        </p:nvSpPr>
        <p:spPr/>
        <p:txBody>
          <a:bodyPr>
            <a:normAutofit lnSpcReduction="10000"/>
          </a:bodyPr>
          <a:lstStyle/>
          <a:p>
            <a:pPr marL="0" indent="0">
              <a:buNone/>
            </a:pPr>
            <a:r>
              <a:rPr lang="en-US" dirty="0"/>
              <a:t>If you are allowed to talk to your relatives on the phone, control yourself, do not cry, do not shout, speak briefly and to the point. Try to establish contact with the guards. Explain to them that you are a human being too. Show them pictures of your family members. Do not try to deceive them.</a:t>
            </a:r>
            <a:endParaRPr lang="ru-RU" dirty="0"/>
          </a:p>
          <a:p>
            <a:pPr marL="0" indent="0">
              <a:buNone/>
            </a:pPr>
            <a:r>
              <a:rPr lang="en-US" dirty="0"/>
              <a:t>If the guards do not want to talk with you, talk as if to yourself in a low voice, recite poems or sing.</a:t>
            </a:r>
            <a:endParaRPr lang="ru-RU" dirty="0"/>
          </a:p>
          <a:p>
            <a:pPr marL="0" indent="0">
              <a:buNone/>
            </a:pPr>
            <a:r>
              <a:rPr lang="en-US" dirty="0"/>
              <a:t>Keep track of time by marking the past days with matches, pebbles or dots on the wall. </a:t>
            </a:r>
            <a:endParaRPr lang="ru-RU" dirty="0"/>
          </a:p>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97577" cy="1297577"/>
          </a:xfrm>
          <a:prstGeom prst="rect">
            <a:avLst/>
          </a:prstGeom>
        </p:spPr>
      </p:pic>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4423" y="0"/>
            <a:ext cx="1297577" cy="1297577"/>
          </a:xfrm>
          <a:prstGeom prst="rect">
            <a:avLst/>
          </a:prstGeom>
        </p:spPr>
      </p:pic>
    </p:spTree>
    <p:extLst>
      <p:ext uri="{BB962C8B-B14F-4D97-AF65-F5344CB8AC3E}">
        <p14:creationId xmlns:p14="http://schemas.microsoft.com/office/powerpoint/2010/main" val="3695531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b="1" dirty="0">
                <a:solidFill>
                  <a:srgbClr val="7030A0"/>
                </a:solidFill>
              </a:rPr>
              <a:t>При захвате в заложники</a:t>
            </a:r>
            <a:br>
              <a:rPr lang="ru-RU" sz="3600" b="1" dirty="0">
                <a:solidFill>
                  <a:srgbClr val="7030A0"/>
                </a:solidFill>
              </a:rPr>
            </a:br>
            <a:r>
              <a:rPr lang="en-US" sz="3600" b="1" dirty="0">
                <a:solidFill>
                  <a:srgbClr val="7030A0"/>
                </a:solidFill>
              </a:rPr>
              <a:t>In a hostage situation</a:t>
            </a:r>
            <a:endParaRPr lang="ru-RU" sz="3600" dirty="0">
              <a:solidFill>
                <a:srgbClr val="7030A0"/>
              </a:solidFill>
            </a:endParaRPr>
          </a:p>
        </p:txBody>
      </p:sp>
      <p:sp>
        <p:nvSpPr>
          <p:cNvPr id="3" name="Объект 2"/>
          <p:cNvSpPr>
            <a:spLocks noGrp="1"/>
          </p:cNvSpPr>
          <p:nvPr>
            <p:ph sz="half" idx="1"/>
          </p:nvPr>
        </p:nvSpPr>
        <p:spPr/>
        <p:txBody>
          <a:bodyPr>
            <a:normAutofit lnSpcReduction="10000"/>
          </a:bodyPr>
          <a:lstStyle/>
          <a:p>
            <a:pPr marL="0" indent="0">
              <a:buNone/>
            </a:pPr>
            <a:r>
              <a:rPr lang="ru-RU" dirty="0"/>
              <a:t>Если вы оказались запертыми в каком-либо помещении, то постарайтесь привлечь чье-либо внимание. Для этого разбейте оконное стекло и позовите на помощь, при наличии спичек подожгите бумагу и поднесите ближе к пожарному датчику и т.п.</a:t>
            </a:r>
          </a:p>
          <a:p>
            <a:pPr marL="0" indent="0">
              <a:buNone/>
            </a:pPr>
            <a:r>
              <a:rPr lang="ru-RU" dirty="0" smtClean="0"/>
              <a:t>Никогда </a:t>
            </a:r>
            <a:r>
              <a:rPr lang="ru-RU" dirty="0"/>
              <a:t>не теряйте надежду на благополучный исход. Помните, чем больше времени пройдет, тем больше у Вас шансов на спасение</a:t>
            </a:r>
          </a:p>
          <a:p>
            <a:pPr marL="0" indent="0">
              <a:buNone/>
            </a:pPr>
            <a:r>
              <a:rPr lang="ru-RU" b="1" dirty="0"/>
              <a:t>Если вам стало известно о готовящемся или совершенном преступлении, немедленно сообщите об этом в органы ФСБ по АО или УМВД по АО.</a:t>
            </a:r>
          </a:p>
          <a:p>
            <a:endParaRPr lang="ru-RU" dirty="0"/>
          </a:p>
        </p:txBody>
      </p:sp>
      <p:sp>
        <p:nvSpPr>
          <p:cNvPr id="4" name="Объект 3"/>
          <p:cNvSpPr>
            <a:spLocks noGrp="1"/>
          </p:cNvSpPr>
          <p:nvPr>
            <p:ph sz="half" idx="2"/>
          </p:nvPr>
        </p:nvSpPr>
        <p:spPr/>
        <p:txBody>
          <a:bodyPr>
            <a:normAutofit lnSpcReduction="10000"/>
          </a:bodyPr>
          <a:lstStyle/>
          <a:p>
            <a:pPr marL="0" indent="0">
              <a:buNone/>
            </a:pPr>
            <a:r>
              <a:rPr lang="en-US" dirty="0"/>
              <a:t>If you are locked in a room, try to get someone’s attention: break a window and call for help, if you have matches, light a piece of paper and bring it closer to a fire detector, etc. </a:t>
            </a:r>
            <a:endParaRPr lang="ru-RU" dirty="0"/>
          </a:p>
          <a:p>
            <a:pPr marL="0" indent="0">
              <a:buNone/>
            </a:pPr>
            <a:r>
              <a:rPr lang="en-US" dirty="0" smtClean="0"/>
              <a:t>Keep </a:t>
            </a:r>
            <a:r>
              <a:rPr lang="en-US" dirty="0"/>
              <a:t>on hoping for a safe recovery. Remember, the more time passes, the more chances you have to be saved.</a:t>
            </a:r>
            <a:endParaRPr lang="ru-RU" dirty="0"/>
          </a:p>
          <a:p>
            <a:pPr marL="0" indent="0">
              <a:buNone/>
            </a:pPr>
            <a:r>
              <a:rPr lang="en-US" b="1" dirty="0"/>
              <a:t>If you become aware of a crime being prepared or committed, immediately inform the Federal Security Service for Astrakhan Region or the Department of Internal Affairs for Astrakhan Region.</a:t>
            </a:r>
            <a:endParaRPr lang="ru-RU" b="1" dirty="0"/>
          </a:p>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97577" cy="1297577"/>
          </a:xfrm>
          <a:prstGeom prst="rect">
            <a:avLst/>
          </a:prstGeom>
        </p:spPr>
      </p:pic>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4423" y="0"/>
            <a:ext cx="1297577" cy="1297577"/>
          </a:xfrm>
          <a:prstGeom prst="rect">
            <a:avLst/>
          </a:prstGeom>
        </p:spPr>
      </p:pic>
    </p:spTree>
    <p:extLst>
      <p:ext uri="{BB962C8B-B14F-4D97-AF65-F5344CB8AC3E}">
        <p14:creationId xmlns:p14="http://schemas.microsoft.com/office/powerpoint/2010/main" val="1559910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182880"/>
            <a:ext cx="10515600" cy="1794905"/>
          </a:xfrm>
        </p:spPr>
        <p:txBody>
          <a:bodyPr>
            <a:normAutofit fontScale="90000"/>
          </a:bodyPr>
          <a:lstStyle/>
          <a:p>
            <a:pPr algn="ctr"/>
            <a:r>
              <a:rPr lang="ru-RU" sz="3100" b="1" dirty="0">
                <a:solidFill>
                  <a:srgbClr val="7030A0"/>
                </a:solidFill>
              </a:rPr>
              <a:t>Действия преподавателя / работника университета в случае вооруженного нападения.</a:t>
            </a:r>
            <a:br>
              <a:rPr lang="ru-RU" sz="3100" b="1" dirty="0">
                <a:solidFill>
                  <a:srgbClr val="7030A0"/>
                </a:solidFill>
              </a:rPr>
            </a:br>
            <a:r>
              <a:rPr lang="en-US" sz="3100" b="1" dirty="0" smtClean="0">
                <a:solidFill>
                  <a:srgbClr val="7030A0"/>
                </a:solidFill>
              </a:rPr>
              <a:t>ASU teachers’/employees’ actions in case of an armed attack.</a:t>
            </a:r>
            <a:r>
              <a:rPr lang="ru-RU" b="1" dirty="0" smtClean="0">
                <a:solidFill>
                  <a:srgbClr val="7030A0"/>
                </a:solidFill>
              </a:rPr>
              <a:t/>
            </a:r>
            <a:br>
              <a:rPr lang="ru-RU" b="1" dirty="0" smtClean="0">
                <a:solidFill>
                  <a:srgbClr val="7030A0"/>
                </a:solidFill>
              </a:rPr>
            </a:br>
            <a:endParaRPr lang="ru-RU" dirty="0">
              <a:solidFill>
                <a:srgbClr val="7030A0"/>
              </a:solidFill>
            </a:endParaRPr>
          </a:p>
        </p:txBody>
      </p:sp>
      <p:sp>
        <p:nvSpPr>
          <p:cNvPr id="4" name="Объект 3"/>
          <p:cNvSpPr>
            <a:spLocks noGrp="1"/>
          </p:cNvSpPr>
          <p:nvPr>
            <p:ph sz="half" idx="2"/>
          </p:nvPr>
        </p:nvSpPr>
        <p:spPr>
          <a:xfrm>
            <a:off x="839788" y="1780073"/>
            <a:ext cx="5157787" cy="4633790"/>
          </a:xfrm>
        </p:spPr>
        <p:txBody>
          <a:bodyPr>
            <a:noAutofit/>
          </a:bodyPr>
          <a:lstStyle/>
          <a:p>
            <a:pPr marL="0" indent="0">
              <a:buNone/>
            </a:pPr>
            <a:r>
              <a:rPr lang="ru-RU" sz="1600" b="1" dirty="0" smtClean="0"/>
              <a:t>Если </a:t>
            </a:r>
            <a:r>
              <a:rPr lang="ru-RU" sz="1600" b="1" dirty="0"/>
              <a:t>вы услышали звук выстрела/взрыв, увидели вооруженного человека, услышали сообщение по громкоговорящей связи, получили информацию от сотрудника охраны/администрации о человеке или группе людей, вооруженных огнестрельным оружием:</a:t>
            </a:r>
          </a:p>
          <a:p>
            <a:pPr lvl="0"/>
            <a:r>
              <a:rPr lang="ru-RU" sz="1600" dirty="0"/>
              <a:t>Не паниковать!</a:t>
            </a:r>
          </a:p>
          <a:p>
            <a:pPr lvl="0"/>
            <a:r>
              <a:rPr lang="ru-RU" sz="1600" dirty="0"/>
              <a:t>Принять меры по нахождению обучающихся (студентов) (помещении, аудиторий /группе).</a:t>
            </a:r>
          </a:p>
          <a:p>
            <a:pPr lvl="0"/>
            <a:r>
              <a:rPr lang="ru-RU" sz="1600" dirty="0"/>
              <a:t>Запереть аудиторию (помещение/группу) на ключ изнутри (если </a:t>
            </a:r>
            <a:r>
              <a:rPr lang="ru-RU" sz="1600" dirty="0" smtClean="0"/>
              <a:t>помещение/аудитория </a:t>
            </a:r>
            <a:r>
              <a:rPr lang="ru-RU" sz="1600" dirty="0"/>
              <a:t>без замка - забаррикадировать дверь мебелью).</a:t>
            </a:r>
          </a:p>
          <a:p>
            <a:pPr lvl="0"/>
            <a:r>
              <a:rPr lang="ru-RU" sz="1600" dirty="0"/>
              <a:t>Отвести обучающихся (студентов) дальше от входной двери и окон.</a:t>
            </a:r>
          </a:p>
          <a:p>
            <a:pPr lvl="0"/>
            <a:r>
              <a:rPr lang="ru-RU" sz="1600" dirty="0"/>
              <a:t>Проконтролировать, чтобы все гаджеты обучающихся (студентов) и личные (преподавателей) были переведены на беззвучный режим, вибросигнал отключить.</a:t>
            </a:r>
          </a:p>
        </p:txBody>
      </p:sp>
      <p:sp>
        <p:nvSpPr>
          <p:cNvPr id="6" name="Объект 5"/>
          <p:cNvSpPr>
            <a:spLocks noGrp="1"/>
          </p:cNvSpPr>
          <p:nvPr>
            <p:ph sz="quarter" idx="4"/>
          </p:nvPr>
        </p:nvSpPr>
        <p:spPr>
          <a:xfrm>
            <a:off x="6172200" y="1780073"/>
            <a:ext cx="5183188" cy="4633790"/>
          </a:xfrm>
        </p:spPr>
        <p:txBody>
          <a:bodyPr>
            <a:normAutofit/>
          </a:bodyPr>
          <a:lstStyle/>
          <a:p>
            <a:pPr marL="0" indent="0">
              <a:buNone/>
            </a:pPr>
            <a:r>
              <a:rPr lang="en-US" sz="1600" b="1" dirty="0" smtClean="0"/>
              <a:t>If you hear gunshots/explosions, see an armed man, get information from loudspeaker or security/administration officers about a gunman or a group of gunmen, you should do the following:</a:t>
            </a:r>
            <a:endParaRPr lang="ru-RU" sz="1600" b="1" dirty="0" smtClean="0"/>
          </a:p>
          <a:p>
            <a:pPr lvl="0"/>
            <a:r>
              <a:rPr lang="en-US" sz="1600" dirty="0" smtClean="0"/>
              <a:t>Do not panic</a:t>
            </a:r>
            <a:r>
              <a:rPr lang="ru-RU" sz="1600" dirty="0" smtClean="0"/>
              <a:t>!</a:t>
            </a:r>
          </a:p>
          <a:p>
            <a:pPr lvl="0"/>
            <a:r>
              <a:rPr lang="en-US" sz="1600" dirty="0" smtClean="0"/>
              <a:t>Ensure students stay in the room/classroom/group. </a:t>
            </a:r>
            <a:endParaRPr lang="ru-RU" sz="1600" dirty="0" smtClean="0"/>
          </a:p>
          <a:p>
            <a:pPr lvl="0"/>
            <a:r>
              <a:rPr lang="en-US" sz="1600" dirty="0" smtClean="0"/>
              <a:t>Lock yourselves in the classroom (room/group) (if the room/classroom is lockless, then barricade the door with furniture).</a:t>
            </a:r>
            <a:endParaRPr lang="ru-RU" sz="1600" dirty="0" smtClean="0"/>
          </a:p>
          <a:p>
            <a:pPr lvl="0"/>
            <a:r>
              <a:rPr lang="en-US" sz="1600" dirty="0" smtClean="0"/>
              <a:t>Take the students away from the door and windows. </a:t>
            </a:r>
            <a:endParaRPr lang="ru-RU" sz="1600" dirty="0" smtClean="0"/>
          </a:p>
          <a:p>
            <a:pPr lvl="0"/>
            <a:r>
              <a:rPr lang="en-US" sz="1600" dirty="0" smtClean="0"/>
              <a:t>Ensure all the students’ and teachers’ gadgets are put on a silent mode and vibration mode is turned off. </a:t>
            </a:r>
            <a:endParaRPr lang="ru-RU" sz="1600" dirty="0" smtClean="0"/>
          </a:p>
          <a:p>
            <a:endParaRPr lang="ru-RU"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02080" cy="1402080"/>
          </a:xfrm>
          <a:prstGeom prst="rect">
            <a:avLst/>
          </a:prstGeom>
        </p:spPr>
      </p:pic>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10789920" y="13063"/>
            <a:ext cx="1402080" cy="1402080"/>
          </a:xfrm>
          <a:prstGeom prst="rect">
            <a:avLst/>
          </a:prstGeom>
        </p:spPr>
      </p:pic>
    </p:spTree>
    <p:extLst>
      <p:ext uri="{BB962C8B-B14F-4D97-AF65-F5344CB8AC3E}">
        <p14:creationId xmlns:p14="http://schemas.microsoft.com/office/powerpoint/2010/main" val="2247098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dirty="0" smtClean="0">
                <a:solidFill>
                  <a:srgbClr val="7030A0"/>
                </a:solidFill>
              </a:rPr>
              <a:t>Берегите себя!</a:t>
            </a:r>
            <a:br>
              <a:rPr lang="ru-RU" dirty="0" smtClean="0">
                <a:solidFill>
                  <a:srgbClr val="7030A0"/>
                </a:solidFill>
              </a:rPr>
            </a:br>
            <a:r>
              <a:rPr lang="en-US" dirty="0">
                <a:solidFill>
                  <a:srgbClr val="7030A0"/>
                </a:solidFill>
              </a:rPr>
              <a:t>Take care of </a:t>
            </a:r>
            <a:r>
              <a:rPr lang="en-US" dirty="0" smtClean="0">
                <a:solidFill>
                  <a:srgbClr val="7030A0"/>
                </a:solidFill>
              </a:rPr>
              <a:t>yourself</a:t>
            </a:r>
            <a:r>
              <a:rPr lang="ru-RU" dirty="0" smtClean="0">
                <a:solidFill>
                  <a:srgbClr val="7030A0"/>
                </a:solidFill>
              </a:rPr>
              <a:t>!</a:t>
            </a:r>
            <a:endParaRPr lang="ru-RU" dirty="0">
              <a:solidFill>
                <a:srgbClr val="7030A0"/>
              </a:solidFill>
            </a:endParaRPr>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2717521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a:solidFill>
                  <a:srgbClr val="7030A0"/>
                </a:solidFill>
              </a:rPr>
              <a:t>Действия преподавателя / работника университета в случае вооруженного нападения.</a:t>
            </a:r>
            <a:br>
              <a:rPr lang="ru-RU" sz="2800" b="1" dirty="0">
                <a:solidFill>
                  <a:srgbClr val="7030A0"/>
                </a:solidFill>
              </a:rPr>
            </a:br>
            <a:r>
              <a:rPr lang="en-US" sz="2800" b="1" dirty="0">
                <a:solidFill>
                  <a:srgbClr val="7030A0"/>
                </a:solidFill>
              </a:rPr>
              <a:t>ASU teachers’/employees’ actions in case of an armed attack.</a:t>
            </a:r>
            <a:endParaRPr lang="ru-RU" sz="2800" b="1" dirty="0">
              <a:solidFill>
                <a:srgbClr val="7030A0"/>
              </a:solidFill>
            </a:endParaRPr>
          </a:p>
        </p:txBody>
      </p:sp>
      <p:sp>
        <p:nvSpPr>
          <p:cNvPr id="4" name="Объект 3"/>
          <p:cNvSpPr>
            <a:spLocks noGrp="1"/>
          </p:cNvSpPr>
          <p:nvPr>
            <p:ph sz="half" idx="2"/>
          </p:nvPr>
        </p:nvSpPr>
        <p:spPr>
          <a:xfrm>
            <a:off x="839788" y="2109422"/>
            <a:ext cx="5157787" cy="3684588"/>
          </a:xfrm>
        </p:spPr>
        <p:txBody>
          <a:bodyPr>
            <a:normAutofit fontScale="92500" lnSpcReduction="20000"/>
          </a:bodyPr>
          <a:lstStyle/>
          <a:p>
            <a:pPr lvl="0"/>
            <a:r>
              <a:rPr lang="ru-RU" dirty="0"/>
              <a:t>Позвонить по телефону 112 и сообщить о нападении, оповестить о ЧС ректора.</a:t>
            </a:r>
          </a:p>
          <a:p>
            <a:pPr lvl="0"/>
            <a:r>
              <a:rPr lang="ru-RU" dirty="0"/>
              <a:t>Отключить все возможные источники шума и освещение. </a:t>
            </a:r>
          </a:p>
          <a:p>
            <a:r>
              <a:rPr lang="ru-RU" dirty="0"/>
              <a:t>8. В случае штурма лечь под парты, прикрыть голову руками. </a:t>
            </a:r>
          </a:p>
          <a:p>
            <a:r>
              <a:rPr lang="ru-RU" dirty="0"/>
              <a:t>9. Пресекать попытки развития паники у обучающихся (студентов).</a:t>
            </a:r>
          </a:p>
          <a:p>
            <a:r>
              <a:rPr lang="ru-RU" dirty="0"/>
              <a:t>10. Следить за сообщениями в Мессенджере группы, следовать указаниям    Антикризисной команды, поддерживать связь.</a:t>
            </a:r>
          </a:p>
          <a:p>
            <a:r>
              <a:rPr lang="ru-RU" dirty="0"/>
              <a:t>11. Самостоятельно не предпринимать никаких действий до команды отбой.</a:t>
            </a:r>
          </a:p>
        </p:txBody>
      </p:sp>
      <p:sp>
        <p:nvSpPr>
          <p:cNvPr id="6" name="Объект 5"/>
          <p:cNvSpPr>
            <a:spLocks noGrp="1"/>
          </p:cNvSpPr>
          <p:nvPr>
            <p:ph sz="quarter" idx="4"/>
          </p:nvPr>
        </p:nvSpPr>
        <p:spPr>
          <a:xfrm>
            <a:off x="6097588" y="2109422"/>
            <a:ext cx="5183188" cy="3684588"/>
          </a:xfrm>
        </p:spPr>
        <p:txBody>
          <a:bodyPr>
            <a:normAutofit fontScale="92500" lnSpcReduction="10000"/>
          </a:bodyPr>
          <a:lstStyle/>
          <a:p>
            <a:pPr lvl="0"/>
            <a:r>
              <a:rPr lang="en-US" dirty="0" smtClean="0"/>
              <a:t>Call 112 and report of the attack, inform the Rector of the emergency. </a:t>
            </a:r>
            <a:endParaRPr lang="ru-RU" dirty="0" smtClean="0"/>
          </a:p>
          <a:p>
            <a:pPr lvl="0"/>
            <a:r>
              <a:rPr lang="en-US" dirty="0" smtClean="0"/>
              <a:t>Switch off all the noise sources and lighting. </a:t>
            </a:r>
            <a:endParaRPr lang="ru-RU" dirty="0" smtClean="0"/>
          </a:p>
          <a:p>
            <a:pPr lvl="0"/>
            <a:r>
              <a:rPr lang="en-US" dirty="0" smtClean="0"/>
              <a:t>In case of assaulting hide under the tables covering your heads with hands.</a:t>
            </a:r>
            <a:endParaRPr lang="ru-RU" dirty="0" smtClean="0"/>
          </a:p>
          <a:p>
            <a:pPr lvl="0"/>
            <a:r>
              <a:rPr lang="en-US" dirty="0" smtClean="0"/>
              <a:t>Prevent students from panicking</a:t>
            </a:r>
            <a:r>
              <a:rPr lang="ru-RU" dirty="0" smtClean="0"/>
              <a:t>. </a:t>
            </a:r>
          </a:p>
          <a:p>
            <a:pPr lvl="0"/>
            <a:r>
              <a:rPr lang="en-US" dirty="0" smtClean="0"/>
              <a:t>Monitor messages in the messenger group, follow the instructions of emergency response team, keep in contact.</a:t>
            </a:r>
            <a:endParaRPr lang="ru-RU" dirty="0" smtClean="0"/>
          </a:p>
          <a:p>
            <a:pPr lvl="0"/>
            <a:r>
              <a:rPr lang="en-US" dirty="0" smtClean="0"/>
              <a:t>Do not act on your own until an all-clear signal is given. </a:t>
            </a:r>
            <a:endParaRPr lang="ru-RU" dirty="0" smtClean="0"/>
          </a:p>
          <a:p>
            <a:endParaRPr lang="ru-RU"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02080" cy="1402080"/>
          </a:xfrm>
          <a:prstGeom prst="rect">
            <a:avLst/>
          </a:prstGeom>
        </p:spPr>
      </p:pic>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10789920" y="0"/>
            <a:ext cx="1402080" cy="1402080"/>
          </a:xfrm>
          <a:prstGeom prst="rect">
            <a:avLst/>
          </a:prstGeom>
        </p:spPr>
      </p:pic>
    </p:spTree>
    <p:extLst>
      <p:ext uri="{BB962C8B-B14F-4D97-AF65-F5344CB8AC3E}">
        <p14:creationId xmlns:p14="http://schemas.microsoft.com/office/powerpoint/2010/main" val="4153079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3100" b="1" dirty="0" smtClean="0">
                <a:solidFill>
                  <a:srgbClr val="7030A0"/>
                </a:solidFill>
              </a:rPr>
              <a:t>Действия обучающегося </a:t>
            </a:r>
            <a:r>
              <a:rPr lang="en-US" sz="3100" b="1" dirty="0" smtClean="0">
                <a:solidFill>
                  <a:srgbClr val="7030A0"/>
                </a:solidFill>
              </a:rPr>
              <a:t>(</a:t>
            </a:r>
            <a:r>
              <a:rPr lang="ru-RU" sz="3100" b="1" dirty="0" smtClean="0">
                <a:solidFill>
                  <a:srgbClr val="7030A0"/>
                </a:solidFill>
              </a:rPr>
              <a:t>университета) в случае вооруженного нападения.</a:t>
            </a:r>
            <a:br>
              <a:rPr lang="ru-RU" sz="3100" b="1" dirty="0" smtClean="0">
                <a:solidFill>
                  <a:srgbClr val="7030A0"/>
                </a:solidFill>
              </a:rPr>
            </a:br>
            <a:r>
              <a:rPr lang="en-US" sz="3100" b="1" dirty="0" smtClean="0">
                <a:solidFill>
                  <a:srgbClr val="7030A0"/>
                </a:solidFill>
              </a:rPr>
              <a:t>Schoolchildren’s actions in case of an armed attack.</a:t>
            </a:r>
            <a:r>
              <a:rPr lang="ru-RU" b="1" dirty="0" smtClean="0"/>
              <a:t/>
            </a:r>
            <a:br>
              <a:rPr lang="ru-RU" b="1" dirty="0" smtClean="0"/>
            </a:br>
            <a:endParaRPr lang="ru-RU" dirty="0"/>
          </a:p>
        </p:txBody>
      </p:sp>
      <p:sp>
        <p:nvSpPr>
          <p:cNvPr id="4" name="Объект 3"/>
          <p:cNvSpPr>
            <a:spLocks noGrp="1"/>
          </p:cNvSpPr>
          <p:nvPr>
            <p:ph sz="half" idx="2"/>
          </p:nvPr>
        </p:nvSpPr>
        <p:spPr>
          <a:xfrm>
            <a:off x="839788" y="1690687"/>
            <a:ext cx="5157787" cy="4718903"/>
          </a:xfrm>
        </p:spPr>
        <p:txBody>
          <a:bodyPr>
            <a:normAutofit fontScale="47500" lnSpcReduction="20000"/>
          </a:bodyPr>
          <a:lstStyle/>
          <a:p>
            <a:pPr marL="0" indent="0">
              <a:buNone/>
            </a:pPr>
            <a:r>
              <a:rPr lang="ru-RU" sz="3600" b="1" i="1" dirty="0" smtClean="0"/>
              <a:t>Если </a:t>
            </a:r>
            <a:r>
              <a:rPr lang="ru-RU" sz="3600" b="1" i="1" dirty="0"/>
              <a:t>вы услышали звук выстрела/взрыв, увидели вооруженного человека, услышали сообщение по громкоговорящей связи, получили информацию от сотрудника </a:t>
            </a:r>
            <a:r>
              <a:rPr lang="ru-RU" sz="3600" b="1" i="1" dirty="0" smtClean="0"/>
              <a:t>охраны/педагога/сотрудника университета </a:t>
            </a:r>
            <a:r>
              <a:rPr lang="ru-RU" sz="3600" b="1" i="1" dirty="0"/>
              <a:t>о человеке или группе людей, вооруженных огнестрельным оружием:</a:t>
            </a:r>
          </a:p>
          <a:p>
            <a:pPr lvl="0"/>
            <a:r>
              <a:rPr lang="ru-RU" sz="3600" dirty="0"/>
              <a:t>Не паниковать! Действовать по указанию преподавателя. </a:t>
            </a:r>
          </a:p>
          <a:p>
            <a:pPr lvl="0"/>
            <a:r>
              <a:rPr lang="ru-RU" sz="3600" dirty="0"/>
              <a:t> Скрыться в учебной аудитории (кабинете, лаборатории и пр.) или любом ином помещении.</a:t>
            </a:r>
          </a:p>
          <a:p>
            <a:pPr lvl="0"/>
            <a:r>
              <a:rPr lang="ru-RU" sz="3600" dirty="0"/>
              <a:t>Запереть учебную аудиторию на ключ изнутри (если помещение/ аудитория без замка - забаррикадировать дверь мебелью: парты, стулья).</a:t>
            </a:r>
          </a:p>
          <a:p>
            <a:pPr lvl="0"/>
            <a:r>
              <a:rPr lang="ru-RU" sz="3600" dirty="0"/>
              <a:t>Отойти дальше от входной двери учебной аудитории (кабинета, лаборатории, иного помещения) и окон. При наличии в учебной аудитории (кабинета, лаборатории и пр.)  дополнительных помещений необходимо изолироваться в них. Не пытаться самостоятельно эвакуироваться, в том числе через окно.</a:t>
            </a:r>
          </a:p>
          <a:p>
            <a:endParaRPr lang="ru-RU" dirty="0"/>
          </a:p>
        </p:txBody>
      </p:sp>
      <p:sp>
        <p:nvSpPr>
          <p:cNvPr id="6" name="Объект 5"/>
          <p:cNvSpPr>
            <a:spLocks noGrp="1"/>
          </p:cNvSpPr>
          <p:nvPr>
            <p:ph sz="quarter" idx="4"/>
          </p:nvPr>
        </p:nvSpPr>
        <p:spPr>
          <a:xfrm>
            <a:off x="6172200" y="1690687"/>
            <a:ext cx="5183188" cy="4718903"/>
          </a:xfrm>
        </p:spPr>
        <p:txBody>
          <a:bodyPr>
            <a:normAutofit fontScale="92500" lnSpcReduction="10000"/>
          </a:bodyPr>
          <a:lstStyle/>
          <a:p>
            <a:pPr marL="0" indent="0">
              <a:buNone/>
            </a:pPr>
            <a:r>
              <a:rPr lang="en-US" b="1" i="1" dirty="0" smtClean="0"/>
              <a:t>If </a:t>
            </a:r>
            <a:r>
              <a:rPr lang="en-US" b="1" i="1" dirty="0"/>
              <a:t>you hear gunshots/explosions, see an armed man, get information from loudspeaker or security/administration officers about a gunman or a group of gunmen, you should do the following:</a:t>
            </a:r>
            <a:endParaRPr lang="ru-RU" b="1" i="1" dirty="0"/>
          </a:p>
          <a:p>
            <a:pPr lvl="0"/>
            <a:r>
              <a:rPr lang="en-US" dirty="0"/>
              <a:t>Do not panic! Follow teachers’ instructions. </a:t>
            </a:r>
            <a:endParaRPr lang="ru-RU" dirty="0"/>
          </a:p>
          <a:p>
            <a:pPr lvl="0"/>
            <a:r>
              <a:rPr lang="en-US" dirty="0"/>
              <a:t> Hide in a classroom (laboratory, etc.) or any other room.</a:t>
            </a:r>
            <a:endParaRPr lang="ru-RU" dirty="0"/>
          </a:p>
          <a:p>
            <a:pPr lvl="0"/>
            <a:r>
              <a:rPr lang="en-US" dirty="0"/>
              <a:t>Lock yourselves in the classroom (if the room/classroom is lockless, then barricade the door with furniture: tables, chairs).</a:t>
            </a:r>
            <a:endParaRPr lang="ru-RU" dirty="0"/>
          </a:p>
          <a:p>
            <a:pPr lvl="0"/>
            <a:r>
              <a:rPr lang="en-US" dirty="0"/>
              <a:t>Move away from the door and windows of the classroom (laboratory, room, etc.). If there are adjacent rooms, lock yourselves there. Do not try to evacuate by yourselves, and specifically through windows.</a:t>
            </a:r>
            <a:endParaRPr lang="ru-RU" dirty="0"/>
          </a:p>
          <a:p>
            <a:endParaRPr lang="ru-RU"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23703" cy="1323703"/>
          </a:xfrm>
          <a:prstGeom prst="rect">
            <a:avLst/>
          </a:prstGeom>
        </p:spPr>
      </p:pic>
      <p:pic>
        <p:nvPicPr>
          <p:cNvPr id="7" name="Рисунок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0885714" y="17417"/>
            <a:ext cx="1306286" cy="1306286"/>
          </a:xfrm>
          <a:prstGeom prst="rect">
            <a:avLst/>
          </a:prstGeom>
        </p:spPr>
      </p:pic>
    </p:spTree>
    <p:extLst>
      <p:ext uri="{BB962C8B-B14F-4D97-AF65-F5344CB8AC3E}">
        <p14:creationId xmlns:p14="http://schemas.microsoft.com/office/powerpoint/2010/main" val="2396463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a:solidFill>
                  <a:srgbClr val="7030A0"/>
                </a:solidFill>
              </a:rPr>
              <a:t>Действия обучающегося </a:t>
            </a:r>
            <a:r>
              <a:rPr lang="ru-RU" sz="2800" b="1" dirty="0" smtClean="0">
                <a:solidFill>
                  <a:srgbClr val="7030A0"/>
                </a:solidFill>
              </a:rPr>
              <a:t>университета</a:t>
            </a:r>
            <a:r>
              <a:rPr lang="ru-RU" sz="2800" b="1" dirty="0" smtClean="0">
                <a:solidFill>
                  <a:srgbClr val="7030A0"/>
                </a:solidFill>
              </a:rPr>
              <a:t> </a:t>
            </a:r>
            <a:r>
              <a:rPr lang="ru-RU" sz="2800" b="1" dirty="0">
                <a:solidFill>
                  <a:srgbClr val="7030A0"/>
                </a:solidFill>
              </a:rPr>
              <a:t>в случае вооруженного нападения.</a:t>
            </a:r>
            <a:br>
              <a:rPr lang="ru-RU" sz="2800" b="1" dirty="0">
                <a:solidFill>
                  <a:srgbClr val="7030A0"/>
                </a:solidFill>
              </a:rPr>
            </a:br>
            <a:r>
              <a:rPr lang="en-US" sz="2800" b="1" smtClean="0">
                <a:solidFill>
                  <a:srgbClr val="7030A0"/>
                </a:solidFill>
              </a:rPr>
              <a:t>Students actions </a:t>
            </a:r>
            <a:r>
              <a:rPr lang="en-US" sz="2800" b="1" dirty="0">
                <a:solidFill>
                  <a:srgbClr val="7030A0"/>
                </a:solidFill>
              </a:rPr>
              <a:t>in case of an armed attack.</a:t>
            </a:r>
            <a:endParaRPr lang="ru-RU" sz="2800" dirty="0">
              <a:solidFill>
                <a:srgbClr val="7030A0"/>
              </a:solidFill>
            </a:endParaRPr>
          </a:p>
        </p:txBody>
      </p:sp>
      <p:sp>
        <p:nvSpPr>
          <p:cNvPr id="4" name="Объект 3"/>
          <p:cNvSpPr>
            <a:spLocks noGrp="1"/>
          </p:cNvSpPr>
          <p:nvPr>
            <p:ph sz="half" idx="2"/>
          </p:nvPr>
        </p:nvSpPr>
        <p:spPr>
          <a:xfrm>
            <a:off x="839788" y="1924782"/>
            <a:ext cx="5157787" cy="3684588"/>
          </a:xfrm>
        </p:spPr>
        <p:txBody>
          <a:bodyPr>
            <a:normAutofit/>
          </a:bodyPr>
          <a:lstStyle/>
          <a:p>
            <a:pPr lvl="0"/>
            <a:r>
              <a:rPr lang="ru-RU" dirty="0"/>
              <a:t>Все гаджеты перевести на беззвучный режим, вибросигнал отключить. </a:t>
            </a:r>
          </a:p>
          <a:p>
            <a:pPr lvl="0"/>
            <a:r>
              <a:rPr lang="ru-RU" dirty="0"/>
              <a:t>Позвонить по телефону 112 и сообщить о нападении.</a:t>
            </a:r>
          </a:p>
          <a:p>
            <a:pPr lvl="0"/>
            <a:r>
              <a:rPr lang="ru-RU" dirty="0"/>
              <a:t>Отключить все возможные источники шума и освещение.</a:t>
            </a:r>
          </a:p>
          <a:p>
            <a:pPr lvl="0"/>
            <a:r>
              <a:rPr lang="ru-RU" dirty="0"/>
              <a:t>В случае штурма лечь под парты, прикрыть голову руками и использовать парты как щит. </a:t>
            </a:r>
          </a:p>
          <a:p>
            <a:pPr lvl="0"/>
            <a:r>
              <a:rPr lang="ru-RU" dirty="0"/>
              <a:t>Ждать помощи, она обязательно придет!</a:t>
            </a:r>
          </a:p>
          <a:p>
            <a:endParaRPr lang="ru-RU" dirty="0"/>
          </a:p>
        </p:txBody>
      </p:sp>
      <p:sp>
        <p:nvSpPr>
          <p:cNvPr id="6" name="Объект 5"/>
          <p:cNvSpPr>
            <a:spLocks noGrp="1"/>
          </p:cNvSpPr>
          <p:nvPr>
            <p:ph sz="quarter" idx="4"/>
          </p:nvPr>
        </p:nvSpPr>
        <p:spPr>
          <a:xfrm>
            <a:off x="6172200" y="1924782"/>
            <a:ext cx="5183188" cy="3684588"/>
          </a:xfrm>
        </p:spPr>
        <p:txBody>
          <a:bodyPr>
            <a:normAutofit/>
          </a:bodyPr>
          <a:lstStyle/>
          <a:p>
            <a:pPr lvl="0"/>
            <a:r>
              <a:rPr lang="en-US" dirty="0"/>
              <a:t>Put all the gadgets on a silent mode, turn off a vibration mode. </a:t>
            </a:r>
            <a:endParaRPr lang="ru-RU" dirty="0"/>
          </a:p>
          <a:p>
            <a:pPr lvl="0"/>
            <a:r>
              <a:rPr lang="en-US" dirty="0"/>
              <a:t>Call 112 and report of the attack. </a:t>
            </a:r>
            <a:endParaRPr lang="ru-RU" dirty="0"/>
          </a:p>
          <a:p>
            <a:pPr lvl="0"/>
            <a:r>
              <a:rPr lang="en-US" dirty="0"/>
              <a:t>Switch off all the noise sources and lighting.</a:t>
            </a:r>
            <a:endParaRPr lang="ru-RU" dirty="0"/>
          </a:p>
          <a:p>
            <a:pPr lvl="0"/>
            <a:r>
              <a:rPr lang="en-US" dirty="0"/>
              <a:t>In case of assaulting hide under the tables covering your heads with hands, use the tables as shields. </a:t>
            </a:r>
            <a:endParaRPr lang="ru-RU" dirty="0"/>
          </a:p>
          <a:p>
            <a:pPr lvl="0"/>
            <a:r>
              <a:rPr lang="en-US" dirty="0"/>
              <a:t>Wait for help, it will come soon!</a:t>
            </a:r>
            <a:endParaRPr lang="ru-RU"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71451" cy="1271451"/>
          </a:xfrm>
          <a:prstGeom prst="rect">
            <a:avLst/>
          </a:prstGeom>
        </p:spPr>
      </p:pic>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10920548" y="0"/>
            <a:ext cx="1271451" cy="1271451"/>
          </a:xfrm>
          <a:prstGeom prst="rect">
            <a:avLst/>
          </a:prstGeom>
        </p:spPr>
      </p:pic>
    </p:spTree>
    <p:extLst>
      <p:ext uri="{BB962C8B-B14F-4D97-AF65-F5344CB8AC3E}">
        <p14:creationId xmlns:p14="http://schemas.microsoft.com/office/powerpoint/2010/main" val="2458722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784346"/>
            <a:ext cx="10515600" cy="1325563"/>
          </a:xfrm>
        </p:spPr>
        <p:txBody>
          <a:bodyPr>
            <a:normAutofit fontScale="90000"/>
          </a:bodyPr>
          <a:lstStyle/>
          <a:p>
            <a:pPr algn="ctr"/>
            <a:r>
              <a:rPr lang="ru-RU" sz="2700" b="1" dirty="0" smtClean="0">
                <a:solidFill>
                  <a:srgbClr val="7030A0"/>
                </a:solidFill>
              </a:rPr>
              <a:t>Рекомендации для  </a:t>
            </a:r>
            <a:r>
              <a:rPr lang="ru-RU" sz="2700" b="1" dirty="0">
                <a:solidFill>
                  <a:srgbClr val="7030A0"/>
                </a:solidFill>
              </a:rPr>
              <a:t>работников (ППС и иных)  и обучающихся по действиям при </a:t>
            </a:r>
            <a:r>
              <a:rPr lang="ru-RU" sz="2700" b="1" dirty="0" smtClean="0">
                <a:solidFill>
                  <a:srgbClr val="7030A0"/>
                </a:solidFill>
              </a:rPr>
              <a:t>угрозе совершения террористического </a:t>
            </a:r>
            <a:r>
              <a:rPr lang="ru-RU" sz="2700" b="1" dirty="0">
                <a:solidFill>
                  <a:srgbClr val="7030A0"/>
                </a:solidFill>
              </a:rPr>
              <a:t>акта</a:t>
            </a:r>
            <a:r>
              <a:rPr lang="ru-RU" sz="2700" b="1" dirty="0" smtClean="0">
                <a:solidFill>
                  <a:srgbClr val="7030A0"/>
                </a:solidFill>
              </a:rPr>
              <a:t>.</a:t>
            </a:r>
            <a:br>
              <a:rPr lang="ru-RU" sz="2700" b="1" dirty="0" smtClean="0">
                <a:solidFill>
                  <a:srgbClr val="7030A0"/>
                </a:solidFill>
              </a:rPr>
            </a:br>
            <a:r>
              <a:rPr lang="en-US" sz="2700" b="1" dirty="0" smtClean="0">
                <a:solidFill>
                  <a:srgbClr val="7030A0"/>
                </a:solidFill>
              </a:rPr>
              <a:t>Recommendations</a:t>
            </a:r>
            <a:r>
              <a:rPr lang="ru-RU" sz="2700" b="1" dirty="0">
                <a:solidFill>
                  <a:srgbClr val="7030A0"/>
                </a:solidFill>
              </a:rPr>
              <a:t> </a:t>
            </a:r>
            <a:r>
              <a:rPr lang="en-US" sz="2700" b="1" dirty="0" smtClean="0">
                <a:solidFill>
                  <a:srgbClr val="7030A0"/>
                </a:solidFill>
              </a:rPr>
              <a:t>for personnel (teachers and other staff) and students in case of a terrorist attack</a:t>
            </a:r>
            <a:r>
              <a:rPr lang="ru-RU" b="1" dirty="0" smtClean="0"/>
              <a:t/>
            </a:r>
            <a:br>
              <a:rPr lang="ru-RU" b="1" dirty="0" smtClean="0"/>
            </a:br>
            <a:endParaRPr lang="ru-RU" dirty="0"/>
          </a:p>
        </p:txBody>
      </p:sp>
      <p:sp>
        <p:nvSpPr>
          <p:cNvPr id="7" name="Текст 4"/>
          <p:cNvSpPr>
            <a:spLocks noGrp="1"/>
          </p:cNvSpPr>
          <p:nvPr>
            <p:ph sz="half" idx="2"/>
          </p:nvPr>
        </p:nvSpPr>
        <p:spPr>
          <a:xfrm>
            <a:off x="839788" y="2109909"/>
            <a:ext cx="5157787" cy="3684588"/>
          </a:xfrm>
        </p:spPr>
        <p:txBody>
          <a:bodyPr>
            <a:normAutofit/>
          </a:bodyPr>
          <a:lstStyle/>
          <a:p>
            <a:pPr marL="0" indent="0">
              <a:buNone/>
            </a:pPr>
            <a:r>
              <a:rPr lang="ru-RU" dirty="0"/>
              <a:t>Цель данных рекомендаций - помочь гражданам правильно ориентироваться и действовать в экстремальных и чрезвычайных ситуациях, а также обеспечить создание условий, способствующих расследованию преступлений. Любой человек должен точно представлять свое поведение и действия в экстремальных ситуациях, психологически быть готовым к самозащите.</a:t>
            </a:r>
          </a:p>
          <a:p>
            <a:endParaRPr lang="ru-RU" dirty="0"/>
          </a:p>
        </p:txBody>
      </p:sp>
      <p:sp>
        <p:nvSpPr>
          <p:cNvPr id="6" name="Объект 5"/>
          <p:cNvSpPr>
            <a:spLocks noGrp="1"/>
          </p:cNvSpPr>
          <p:nvPr>
            <p:ph sz="quarter" idx="4"/>
          </p:nvPr>
        </p:nvSpPr>
        <p:spPr>
          <a:xfrm>
            <a:off x="6172200" y="2109909"/>
            <a:ext cx="5183188" cy="3684588"/>
          </a:xfrm>
        </p:spPr>
        <p:txBody>
          <a:bodyPr>
            <a:normAutofit/>
          </a:bodyPr>
          <a:lstStyle/>
          <a:p>
            <a:pPr marL="0" indent="0">
              <a:buNone/>
            </a:pPr>
            <a:r>
              <a:rPr lang="en-US" dirty="0" smtClean="0"/>
              <a:t>These recommendations are aimed to guide citizens in case of emergency, as well as to ensure the conditions required for crimes investigation. It is necessary for everyone to have a clear view of behavior and actions to be taken in extreme situations, and to be psychologically ready for self-defense. </a:t>
            </a:r>
            <a:endParaRPr lang="ru-RU" dirty="0" smtClean="0"/>
          </a:p>
          <a:p>
            <a:endParaRPr lang="ru-RU"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36043" cy="1236043"/>
          </a:xfrm>
          <a:prstGeom prst="rect">
            <a:avLst/>
          </a:prstGeom>
        </p:spPr>
      </p:pic>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59133" y="0"/>
            <a:ext cx="1236043" cy="1236043"/>
          </a:xfrm>
          <a:prstGeom prst="rect">
            <a:avLst/>
          </a:prstGeom>
        </p:spPr>
      </p:pic>
    </p:spTree>
    <p:extLst>
      <p:ext uri="{BB962C8B-B14F-4D97-AF65-F5344CB8AC3E}">
        <p14:creationId xmlns:p14="http://schemas.microsoft.com/office/powerpoint/2010/main" val="743865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26671"/>
            <a:ext cx="10515600" cy="1325563"/>
          </a:xfrm>
        </p:spPr>
        <p:txBody>
          <a:bodyPr>
            <a:normAutofit fontScale="90000"/>
          </a:bodyPr>
          <a:lstStyle/>
          <a:p>
            <a:pPr algn="ctr"/>
            <a:r>
              <a:rPr lang="ru-RU" sz="2700" b="1" dirty="0">
                <a:solidFill>
                  <a:srgbClr val="7030A0"/>
                </a:solidFill>
              </a:rPr>
              <a:t>ОБНАРУЖЕНИЕ ПОДОЗРИТЕЛЬНОГО ПРЕДМЕТА, КОТОРЫЙ МОЖЕТ</a:t>
            </a:r>
            <a:br>
              <a:rPr lang="ru-RU" sz="2700" b="1" dirty="0">
                <a:solidFill>
                  <a:srgbClr val="7030A0"/>
                </a:solidFill>
              </a:rPr>
            </a:br>
            <a:r>
              <a:rPr lang="ru-RU" sz="2700" b="1" dirty="0">
                <a:solidFill>
                  <a:srgbClr val="7030A0"/>
                </a:solidFill>
              </a:rPr>
              <a:t>ОКАЗАТЬСЯ ВЗРЫВНЫМ </a:t>
            </a:r>
            <a:r>
              <a:rPr lang="ru-RU" sz="2700" b="1" dirty="0" smtClean="0">
                <a:solidFill>
                  <a:srgbClr val="7030A0"/>
                </a:solidFill>
              </a:rPr>
              <a:t>УСТРОЙСТВОМ</a:t>
            </a:r>
            <a:br>
              <a:rPr lang="ru-RU" sz="2700" b="1" dirty="0" smtClean="0">
                <a:solidFill>
                  <a:srgbClr val="7030A0"/>
                </a:solidFill>
              </a:rPr>
            </a:br>
            <a:r>
              <a:rPr lang="en-US" sz="2700" b="1" dirty="0">
                <a:solidFill>
                  <a:srgbClr val="7030A0"/>
                </a:solidFill>
              </a:rPr>
              <a:t>IF YOU FIND A SUSPICIOUS OBJECT THAT MAY BE</a:t>
            </a:r>
            <a:br>
              <a:rPr lang="en-US" sz="2700" b="1" dirty="0">
                <a:solidFill>
                  <a:srgbClr val="7030A0"/>
                </a:solidFill>
              </a:rPr>
            </a:br>
            <a:r>
              <a:rPr lang="en-US" sz="2700" b="1" dirty="0">
                <a:solidFill>
                  <a:srgbClr val="7030A0"/>
                </a:solidFill>
              </a:rPr>
              <a:t>AN EXPLOSIVE </a:t>
            </a:r>
            <a:r>
              <a:rPr lang="en-US" sz="2700" b="1" dirty="0" smtClean="0">
                <a:solidFill>
                  <a:srgbClr val="7030A0"/>
                </a:solidFill>
              </a:rPr>
              <a:t>DEVICE</a:t>
            </a:r>
            <a:endParaRPr lang="ru-RU" dirty="0">
              <a:solidFill>
                <a:srgbClr val="7030A0"/>
              </a:solidFill>
            </a:endParaRPr>
          </a:p>
        </p:txBody>
      </p:sp>
      <p:sp>
        <p:nvSpPr>
          <p:cNvPr id="4" name="Объект 3"/>
          <p:cNvSpPr>
            <a:spLocks noGrp="1"/>
          </p:cNvSpPr>
          <p:nvPr>
            <p:ph sz="half" idx="2"/>
          </p:nvPr>
        </p:nvSpPr>
        <p:spPr>
          <a:xfrm>
            <a:off x="839788" y="2255960"/>
            <a:ext cx="5157787" cy="3684588"/>
          </a:xfrm>
        </p:spPr>
        <p:txBody>
          <a:bodyPr>
            <a:normAutofit/>
          </a:bodyPr>
          <a:lstStyle/>
          <a:p>
            <a:pPr marL="0" indent="0">
              <a:buNone/>
            </a:pPr>
            <a:r>
              <a:rPr lang="ru-RU" dirty="0"/>
              <a:t>В последнее время часто отмечаются случаи обнаружения гражданами подозрительных предметов, которые могут оказаться взрывными устройствами. Подобные предметы обнаруживают в транспорте, на лестничных площадках, около дверей квартир, в учреждениях и общественных местах. Как вести себя при их обнаружении? Какие действия предпринять?</a:t>
            </a:r>
          </a:p>
          <a:p>
            <a:endParaRPr lang="ru-RU" dirty="0"/>
          </a:p>
        </p:txBody>
      </p:sp>
      <p:sp>
        <p:nvSpPr>
          <p:cNvPr id="6" name="Объект 5"/>
          <p:cNvSpPr>
            <a:spLocks noGrp="1"/>
          </p:cNvSpPr>
          <p:nvPr>
            <p:ph sz="quarter" idx="4"/>
          </p:nvPr>
        </p:nvSpPr>
        <p:spPr>
          <a:xfrm>
            <a:off x="6172200" y="2255960"/>
            <a:ext cx="5183188" cy="3684588"/>
          </a:xfrm>
        </p:spPr>
        <p:txBody>
          <a:bodyPr>
            <a:normAutofit/>
          </a:bodyPr>
          <a:lstStyle/>
          <a:p>
            <a:pPr marL="0" indent="0">
              <a:buNone/>
            </a:pPr>
            <a:r>
              <a:rPr lang="en-US" dirty="0"/>
              <a:t>Currently there are many cases when people find suspicious objects that may be explosive devices. Such objects may be found in transport, on stairwells, near the apartment doors, in institutions and public places. What should you do in these cases? What actions should you take? </a:t>
            </a:r>
            <a:endParaRPr lang="ru-RU" dirty="0"/>
          </a:p>
          <a:p>
            <a:endParaRPr lang="ru-RU"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62392" cy="1362392"/>
          </a:xfrm>
          <a:prstGeom prst="rect">
            <a:avLst/>
          </a:prstGeom>
        </p:spPr>
      </p:pic>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29608" y="-29541"/>
            <a:ext cx="1362392" cy="1362392"/>
          </a:xfrm>
          <a:prstGeom prst="rect">
            <a:avLst/>
          </a:prstGeom>
        </p:spPr>
      </p:pic>
    </p:spTree>
    <p:extLst>
      <p:ext uri="{BB962C8B-B14F-4D97-AF65-F5344CB8AC3E}">
        <p14:creationId xmlns:p14="http://schemas.microsoft.com/office/powerpoint/2010/main" val="1053485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b="1" dirty="0">
                <a:solidFill>
                  <a:srgbClr val="7030A0"/>
                </a:solidFill>
              </a:rPr>
              <a:t>ОБНАРУЖЕНИЕ ПОДОЗРИТЕЛЬНОГО ПРЕДМЕТА, КОТОРЫЙ МОЖЕТ</a:t>
            </a:r>
            <a:br>
              <a:rPr lang="ru-RU" sz="2400" b="1" dirty="0">
                <a:solidFill>
                  <a:srgbClr val="7030A0"/>
                </a:solidFill>
              </a:rPr>
            </a:br>
            <a:r>
              <a:rPr lang="ru-RU" sz="2400" b="1" dirty="0">
                <a:solidFill>
                  <a:srgbClr val="7030A0"/>
                </a:solidFill>
              </a:rPr>
              <a:t>ОКАЗАТЬСЯ ВЗРЫВНЫМ УСТРОЙСТВОМ</a:t>
            </a:r>
            <a:br>
              <a:rPr lang="ru-RU" sz="2400" b="1" dirty="0">
                <a:solidFill>
                  <a:srgbClr val="7030A0"/>
                </a:solidFill>
              </a:rPr>
            </a:br>
            <a:r>
              <a:rPr lang="en-US" sz="2400" b="1" dirty="0">
                <a:solidFill>
                  <a:srgbClr val="7030A0"/>
                </a:solidFill>
              </a:rPr>
              <a:t>IF YOU FIND A SUSPICIOUS OBJECT THAT MAY BE</a:t>
            </a:r>
            <a:br>
              <a:rPr lang="en-US" sz="2400" b="1" dirty="0">
                <a:solidFill>
                  <a:srgbClr val="7030A0"/>
                </a:solidFill>
              </a:rPr>
            </a:br>
            <a:r>
              <a:rPr lang="en-US" sz="2400" b="1" dirty="0">
                <a:solidFill>
                  <a:srgbClr val="7030A0"/>
                </a:solidFill>
              </a:rPr>
              <a:t>AN EXPLOSIVE DEVICE</a:t>
            </a:r>
            <a:endParaRPr lang="ru-RU" sz="2400" dirty="0">
              <a:solidFill>
                <a:srgbClr val="7030A0"/>
              </a:solidFill>
            </a:endParaRPr>
          </a:p>
        </p:txBody>
      </p:sp>
      <p:sp>
        <p:nvSpPr>
          <p:cNvPr id="4" name="Объект 3"/>
          <p:cNvSpPr>
            <a:spLocks noGrp="1"/>
          </p:cNvSpPr>
          <p:nvPr>
            <p:ph sz="half" idx="2"/>
          </p:nvPr>
        </p:nvSpPr>
        <p:spPr>
          <a:xfrm>
            <a:off x="839788" y="2109421"/>
            <a:ext cx="5157787" cy="3684588"/>
          </a:xfrm>
        </p:spPr>
        <p:txBody>
          <a:bodyPr>
            <a:normAutofit lnSpcReduction="10000"/>
          </a:bodyPr>
          <a:lstStyle/>
          <a:p>
            <a:pPr marL="0" indent="0">
              <a:buNone/>
            </a:pPr>
            <a:r>
              <a:rPr lang="ru-RU" b="1" dirty="0"/>
              <a:t>Признаки, которые могут указывать на наличие ВУ:</a:t>
            </a:r>
          </a:p>
          <a:p>
            <a:pPr lvl="0"/>
            <a:r>
              <a:rPr lang="ru-RU" dirty="0"/>
              <a:t>наличие на обнаруженном предмете проводов, веревок, изоленты;</a:t>
            </a:r>
          </a:p>
          <a:p>
            <a:pPr lvl="0"/>
            <a:r>
              <a:rPr lang="ru-RU" dirty="0"/>
              <a:t>подозрительные звуки, щелчки, тиканье часов, издаваемые предметом;</a:t>
            </a:r>
          </a:p>
          <a:p>
            <a:pPr lvl="0"/>
            <a:r>
              <a:rPr lang="ru-RU" dirty="0"/>
              <a:t>от предмета исходит характерный запах миндаля или другой необычный запах.</a:t>
            </a:r>
          </a:p>
          <a:p>
            <a:pPr marL="0" indent="0">
              <a:buNone/>
            </a:pPr>
            <a:r>
              <a:rPr lang="ru-RU" b="1" dirty="0"/>
              <a:t>Если обнаруженный предмет не должен, по вашему мнению, находиться в </a:t>
            </a:r>
            <a:r>
              <a:rPr lang="ru-RU" b="1" dirty="0" smtClean="0"/>
              <a:t>этом месте</a:t>
            </a:r>
            <a:r>
              <a:rPr lang="ru-RU" b="1" dirty="0"/>
              <a:t>, не оставляйте этот факт без внимания.</a:t>
            </a:r>
          </a:p>
          <a:p>
            <a:pPr marL="0" indent="0">
              <a:buNone/>
            </a:pPr>
            <a:endParaRPr lang="ru-RU" dirty="0"/>
          </a:p>
        </p:txBody>
      </p:sp>
      <p:sp>
        <p:nvSpPr>
          <p:cNvPr id="6" name="Объект 5"/>
          <p:cNvSpPr>
            <a:spLocks noGrp="1"/>
          </p:cNvSpPr>
          <p:nvPr>
            <p:ph sz="quarter" idx="4"/>
          </p:nvPr>
        </p:nvSpPr>
        <p:spPr>
          <a:xfrm>
            <a:off x="6172200" y="2109421"/>
            <a:ext cx="5183188" cy="3684588"/>
          </a:xfrm>
        </p:spPr>
        <p:txBody>
          <a:bodyPr>
            <a:normAutofit/>
          </a:bodyPr>
          <a:lstStyle/>
          <a:p>
            <a:pPr marL="0" indent="0">
              <a:buNone/>
            </a:pPr>
            <a:r>
              <a:rPr lang="en-US" sz="2000" b="1" dirty="0"/>
              <a:t>Features that may indicate an explosive device:</a:t>
            </a:r>
            <a:endParaRPr lang="ru-RU" sz="2000" b="1" dirty="0"/>
          </a:p>
          <a:p>
            <a:pPr lvl="0"/>
            <a:r>
              <a:rPr lang="en-US" sz="2000" dirty="0"/>
              <a:t>wires, ropes, duct tape on the detected object;</a:t>
            </a:r>
            <a:endParaRPr lang="ru-RU" sz="2000" dirty="0"/>
          </a:p>
          <a:p>
            <a:pPr lvl="0"/>
            <a:r>
              <a:rPr lang="en-US" sz="2000" dirty="0"/>
              <a:t>suspicious sounds, clicks, ticking of a clock produced by the object;</a:t>
            </a:r>
            <a:endParaRPr lang="ru-RU" sz="2000" dirty="0"/>
          </a:p>
          <a:p>
            <a:pPr lvl="0"/>
            <a:r>
              <a:rPr lang="en-US" sz="2000" dirty="0"/>
              <a:t>the object emits a distinctive smell of almonds or other unusual smell. </a:t>
            </a:r>
            <a:endParaRPr lang="ru-RU" sz="2000" dirty="0"/>
          </a:p>
          <a:p>
            <a:pPr marL="0" indent="0">
              <a:buNone/>
            </a:pPr>
            <a:r>
              <a:rPr lang="en-US" sz="2000" b="1" dirty="0"/>
              <a:t>If you believe that the detected object should not be in this place, do not ignore this fact. </a:t>
            </a:r>
            <a:endParaRPr lang="ru-RU" sz="2000" b="1" dirty="0"/>
          </a:p>
          <a:p>
            <a:pPr marL="0" indent="0">
              <a:buNone/>
            </a:pPr>
            <a:endParaRPr lang="ru-RU"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62392" cy="1362392"/>
          </a:xfrm>
          <a:prstGeom prst="rect">
            <a:avLst/>
          </a:prstGeom>
        </p:spPr>
      </p:pic>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732" y="0"/>
            <a:ext cx="1362392" cy="1362392"/>
          </a:xfrm>
          <a:prstGeom prst="rect">
            <a:avLst/>
          </a:prstGeom>
        </p:spPr>
      </p:pic>
    </p:spTree>
    <p:extLst>
      <p:ext uri="{BB962C8B-B14F-4D97-AF65-F5344CB8AC3E}">
        <p14:creationId xmlns:p14="http://schemas.microsoft.com/office/powerpoint/2010/main" val="727289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b="1" dirty="0">
                <a:solidFill>
                  <a:srgbClr val="7030A0"/>
                </a:solidFill>
              </a:rPr>
              <a:t>ОБНАРУЖЕНИЕ ПОДОЗРИТЕЛЬНОГО ПРЕДМЕТА, КОТОРЫЙ МОЖЕТ</a:t>
            </a:r>
            <a:br>
              <a:rPr lang="ru-RU" sz="2400" b="1" dirty="0">
                <a:solidFill>
                  <a:srgbClr val="7030A0"/>
                </a:solidFill>
              </a:rPr>
            </a:br>
            <a:r>
              <a:rPr lang="ru-RU" sz="2400" b="1" dirty="0">
                <a:solidFill>
                  <a:srgbClr val="7030A0"/>
                </a:solidFill>
              </a:rPr>
              <a:t>ОКАЗАТЬСЯ ВЗРЫВНЫМ УСТРОЙСТВОМ</a:t>
            </a:r>
            <a:br>
              <a:rPr lang="ru-RU" sz="2400" b="1" dirty="0">
                <a:solidFill>
                  <a:srgbClr val="7030A0"/>
                </a:solidFill>
              </a:rPr>
            </a:br>
            <a:r>
              <a:rPr lang="en-US" sz="2400" b="1" dirty="0">
                <a:solidFill>
                  <a:srgbClr val="7030A0"/>
                </a:solidFill>
              </a:rPr>
              <a:t>IF YOU FIND A SUSPICIOUS OBJECT THAT MAY BE</a:t>
            </a:r>
            <a:br>
              <a:rPr lang="en-US" sz="2400" b="1" dirty="0">
                <a:solidFill>
                  <a:srgbClr val="7030A0"/>
                </a:solidFill>
              </a:rPr>
            </a:br>
            <a:r>
              <a:rPr lang="en-US" sz="2400" b="1" dirty="0">
                <a:solidFill>
                  <a:srgbClr val="7030A0"/>
                </a:solidFill>
              </a:rPr>
              <a:t>AN EXPLOSIVE DEVICE</a:t>
            </a:r>
            <a:endParaRPr lang="ru-RU" sz="2400" dirty="0">
              <a:solidFill>
                <a:srgbClr val="7030A0"/>
              </a:solidFill>
            </a:endParaRPr>
          </a:p>
        </p:txBody>
      </p:sp>
      <p:sp>
        <p:nvSpPr>
          <p:cNvPr id="8" name="Текст 4"/>
          <p:cNvSpPr>
            <a:spLocks noGrp="1"/>
          </p:cNvSpPr>
          <p:nvPr>
            <p:ph sz="half" idx="2"/>
          </p:nvPr>
        </p:nvSpPr>
        <p:spPr>
          <a:xfrm>
            <a:off x="839788" y="1830024"/>
            <a:ext cx="5157787" cy="4498975"/>
          </a:xfrm>
        </p:spPr>
        <p:txBody>
          <a:bodyPr>
            <a:normAutofit fontScale="85000" lnSpcReduction="20000"/>
          </a:bodyPr>
          <a:lstStyle/>
          <a:p>
            <a:pPr marL="0" indent="0">
              <a:buNone/>
            </a:pPr>
            <a:r>
              <a:rPr lang="ru-RU" b="1" dirty="0"/>
              <a:t>Действия:</a:t>
            </a:r>
          </a:p>
          <a:p>
            <a:pPr lvl="0"/>
            <a:r>
              <a:rPr lang="ru-RU" dirty="0"/>
              <a:t>Не трогать, не подходить, не передвигать обнаруженный подозрительный предмет! Не курить, воздержаться от использования средств радио связи, в том числе и мобильных, вблизи данного предмета.</a:t>
            </a:r>
          </a:p>
          <a:p>
            <a:pPr lvl="0"/>
            <a:r>
              <a:rPr lang="ru-RU" dirty="0"/>
              <a:t>Немедленно сообщить об обнаружении подозрительно предмета в правоохранительные органы по указанным телефонам.</a:t>
            </a:r>
          </a:p>
          <a:p>
            <a:pPr lvl="0"/>
            <a:r>
              <a:rPr lang="ru-RU" dirty="0"/>
              <a:t>Зафиксировать время и место обнаружения.</a:t>
            </a:r>
          </a:p>
          <a:p>
            <a:pPr lvl="0"/>
            <a:r>
              <a:rPr lang="ru-RU" dirty="0"/>
              <a:t>Освободить от людей опасную зону в радиусе не менее 100 м.</a:t>
            </a:r>
          </a:p>
          <a:p>
            <a:pPr lvl="0"/>
            <a:r>
              <a:rPr lang="ru-RU" dirty="0"/>
              <a:t>По возможности обеспечить охрану подозрительного предмета и опасной зоны.</a:t>
            </a:r>
          </a:p>
          <a:p>
            <a:pPr lvl="0"/>
            <a:r>
              <a:rPr lang="ru-RU" dirty="0"/>
              <a:t>Необходимо обеспечить (помочь обеспечить) организованную эвакуацию людей с территории, прилегающей к опасной зоне.</a:t>
            </a:r>
          </a:p>
          <a:p>
            <a:endParaRPr lang="ru-RU" dirty="0"/>
          </a:p>
        </p:txBody>
      </p:sp>
      <p:sp>
        <p:nvSpPr>
          <p:cNvPr id="6" name="Объект 5"/>
          <p:cNvSpPr>
            <a:spLocks noGrp="1"/>
          </p:cNvSpPr>
          <p:nvPr>
            <p:ph sz="quarter" idx="4"/>
          </p:nvPr>
        </p:nvSpPr>
        <p:spPr>
          <a:xfrm>
            <a:off x="6172200" y="1830025"/>
            <a:ext cx="5183188" cy="4498975"/>
          </a:xfrm>
        </p:spPr>
        <p:txBody>
          <a:bodyPr>
            <a:normAutofit fontScale="92500" lnSpcReduction="20000"/>
          </a:bodyPr>
          <a:lstStyle/>
          <a:p>
            <a:pPr marL="0" indent="0">
              <a:buNone/>
            </a:pPr>
            <a:r>
              <a:rPr lang="en-US" b="1" dirty="0"/>
              <a:t>Actions:</a:t>
            </a:r>
            <a:endParaRPr lang="ru-RU" dirty="0"/>
          </a:p>
          <a:p>
            <a:pPr lvl="0"/>
            <a:r>
              <a:rPr lang="en-US" dirty="0"/>
              <a:t>Do not touch, approach to or move the detected suspicious object. Do not smoke, do not use radio communication devices, including mobile phones near the object. </a:t>
            </a:r>
            <a:endParaRPr lang="ru-RU" dirty="0"/>
          </a:p>
          <a:p>
            <a:pPr lvl="0"/>
            <a:r>
              <a:rPr lang="en-US" dirty="0"/>
              <a:t>Immediately notify the law enforcement authorities of the suspicious object at the relevant phone numbers. </a:t>
            </a:r>
            <a:endParaRPr lang="ru-RU" dirty="0"/>
          </a:p>
          <a:p>
            <a:pPr lvl="0"/>
            <a:r>
              <a:rPr lang="en-US" dirty="0"/>
              <a:t>Record the time and place of the suspicious object detection. </a:t>
            </a:r>
            <a:endParaRPr lang="ru-RU" dirty="0"/>
          </a:p>
          <a:p>
            <a:pPr lvl="0"/>
            <a:r>
              <a:rPr lang="en-US" dirty="0"/>
              <a:t>Clear the danger zone: keep people away from the area within a radius of at least 100 meters. </a:t>
            </a:r>
            <a:endParaRPr lang="ru-RU" dirty="0"/>
          </a:p>
          <a:p>
            <a:pPr lvl="0"/>
            <a:r>
              <a:rPr lang="en-US" dirty="0"/>
              <a:t>Post security guards around the suspicious object and the danger zone if possible.</a:t>
            </a:r>
            <a:endParaRPr lang="ru-RU" dirty="0"/>
          </a:p>
          <a:p>
            <a:pPr lvl="0"/>
            <a:r>
              <a:rPr lang="en-US" dirty="0"/>
              <a:t>It is necessary to ensure (help to ensure) organized evacuation from the territory near the danger zone. </a:t>
            </a:r>
            <a:endParaRPr lang="ru-RU" dirty="0"/>
          </a:p>
          <a:p>
            <a:endParaRPr lang="ru-RU" dirty="0"/>
          </a:p>
        </p:txBody>
      </p:sp>
      <p:pic>
        <p:nvPicPr>
          <p:cNvPr id="9" name="Рисунок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62392" cy="1362392"/>
          </a:xfrm>
          <a:prstGeom prst="rect">
            <a:avLst/>
          </a:prstGeom>
        </p:spPr>
      </p:pic>
      <p:pic>
        <p:nvPicPr>
          <p:cNvPr id="10" name="Рисунок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29608" y="0"/>
            <a:ext cx="1362392" cy="1362392"/>
          </a:xfrm>
          <a:prstGeom prst="rect">
            <a:avLst/>
          </a:prstGeom>
        </p:spPr>
      </p:pic>
    </p:spTree>
    <p:extLst>
      <p:ext uri="{BB962C8B-B14F-4D97-AF65-F5344CB8AC3E}">
        <p14:creationId xmlns:p14="http://schemas.microsoft.com/office/powerpoint/2010/main" val="3847835780"/>
      </p:ext>
    </p:extLst>
  </p:cSld>
  <p:clrMapOvr>
    <a:masterClrMapping/>
  </p:clrMapOvr>
</p:sld>
</file>

<file path=ppt/theme/theme1.xml><?xml version="1.0" encoding="utf-8"?>
<a:theme xmlns:a="http://schemas.openxmlformats.org/drawingml/2006/main" name="Ретро">
  <a:themeElements>
    <a:clrScheme name="Другая 1">
      <a:dk1>
        <a:srgbClr val="000000"/>
      </a:dk1>
      <a:lt1>
        <a:sysClr val="window" lastClr="FFFFFF"/>
      </a:lt1>
      <a:dk2>
        <a:srgbClr val="637052"/>
      </a:dk2>
      <a:lt2>
        <a:srgbClr val="CCDDEA"/>
      </a:lt2>
      <a:accent1>
        <a:srgbClr val="7F7F7F"/>
      </a:accent1>
      <a:accent2>
        <a:srgbClr val="000000"/>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772</TotalTime>
  <Words>2948</Words>
  <Application>Microsoft Office PowerPoint</Application>
  <PresentationFormat>Широкоэкранный</PresentationFormat>
  <Paragraphs>168</Paragraphs>
  <Slides>20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20</vt:i4>
      </vt:variant>
    </vt:vector>
  </HeadingPairs>
  <TitlesOfParts>
    <vt:vector size="23" baseType="lpstr">
      <vt:lpstr>Calibri</vt:lpstr>
      <vt:lpstr>Calibri Light</vt:lpstr>
      <vt:lpstr>Ретро</vt:lpstr>
      <vt:lpstr>ИНСТРУКЦИЯ ДЛЯ РАБОТНИКОВ УНИВЕРСИТЕТА И ОБУЧАЮЩИХСЯ (СТУДЕНТОВ) АГУ ИМ. В.Н.ТАТИЩЕВА НА СЛУЧАЙ ВООРУЖЕННОГО НАПАДЕНИЯ  GUIDELINES  FOR ASU PERSONNEL AND STUDENTS IN CASE OF AN ARMED ATTACK </vt:lpstr>
      <vt:lpstr>Действия преподавателя / работника университета в случае вооруженного нападения. ASU teachers’/employees’ actions in case of an armed attack. </vt:lpstr>
      <vt:lpstr>Действия преподавателя / работника университета в случае вооруженного нападения. ASU teachers’/employees’ actions in case of an armed attack.</vt:lpstr>
      <vt:lpstr>Действия обучающегося (университета) в случае вооруженного нападения. Schoolchildren’s actions in case of an armed attack. </vt:lpstr>
      <vt:lpstr>Действия обучающегося университета в случае вооруженного нападения. Students actions in case of an armed attack.</vt:lpstr>
      <vt:lpstr>Рекомендации для  работников (ППС и иных)  и обучающихся по действиям при угрозе совершения террористического акта. Recommendations for personnel (teachers and other staff) and students in case of a terrorist attack </vt:lpstr>
      <vt:lpstr>ОБНАРУЖЕНИЕ ПОДОЗРИТЕЛЬНОГО ПРЕДМЕТА, КОТОРЫЙ МОЖЕТ ОКАЗАТЬСЯ ВЗРЫВНЫМ УСТРОЙСТВОМ IF YOU FIND A SUSPICIOUS OBJECT THAT MAY BE AN EXPLOSIVE DEVICE</vt:lpstr>
      <vt:lpstr>ОБНАРУЖЕНИЕ ПОДОЗРИТЕЛЬНОГО ПРЕДМЕТА, КОТОРЫЙ МОЖЕТ ОКАЗАТЬСЯ ВЗРЫВНЫМ УСТРОЙСТВОМ IF YOU FIND A SUSPICIOUS OBJECT THAT MAY BE AN EXPLOSIVE DEVICE</vt:lpstr>
      <vt:lpstr>ОБНАРУЖЕНИЕ ПОДОЗРИТЕЛЬНОГО ПРЕДМЕТА, КОТОРЫЙ МОЖЕТ ОКАЗАТЬСЯ ВЗРЫВНЫМ УСТРОЙСТВОМ IF YOU FIND A SUSPICIOUS OBJECT THAT MAY BE AN EXPLOSIVE DEVICE</vt:lpstr>
      <vt:lpstr>ОБНАРУЖЕНИЕ ПОДОЗРИТЕЛЬНОГО ПРЕДМЕТА, КОТОРЫЙ МОЖЕТ ОКАЗАТЬСЯ ВЗРЫВНЫМ УСТРОЙСТВОМ IF YOU FIND A SUSPICIOUS OBJECT THAT MAY BE AN EXPLOSIVE DEVICE</vt:lpstr>
      <vt:lpstr>ОБНАРУЖЕНИЕ ПОДОЗРИТЕЛЬНОГО ПРЕДМЕТА, КОТОРЫЙ МОЖЕТ ОКАЗАТЬСЯ ВЗРЫВНЫМ УСТРОЙСТВОМ IF YOU FIND A SUSPICIOUS OBJECT THAT MAY BE AN EXPLOSIVE DEVICE</vt:lpstr>
      <vt:lpstr>ПОЛУЧЕНИЕ ИНФОРМАЦИИ ОБ ЭВАКУАЦИИ EVACUATION INFORMATION </vt:lpstr>
      <vt:lpstr>При захвате в заложники In a hostage situation </vt:lpstr>
      <vt:lpstr>При захвате в заложники In a hostage situation</vt:lpstr>
      <vt:lpstr>При захвате в заложники In a hostage situation</vt:lpstr>
      <vt:lpstr>При захвате в заложники In a hostage situation</vt:lpstr>
      <vt:lpstr>При захвате в заложники In a hostage situation</vt:lpstr>
      <vt:lpstr>При захвате в заложники In a hostage situation</vt:lpstr>
      <vt:lpstr>При захвате в заложники In a hostage situation</vt:lpstr>
      <vt:lpstr>Берегите себя! Take care of yourself!</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Саша</dc:creator>
  <cp:lastModifiedBy>Артем Александрович Чигаров</cp:lastModifiedBy>
  <cp:revision>25</cp:revision>
  <cp:lastPrinted>2023-10-17T13:02:20Z</cp:lastPrinted>
  <dcterms:created xsi:type="dcterms:W3CDTF">2023-10-08T16:35:26Z</dcterms:created>
  <dcterms:modified xsi:type="dcterms:W3CDTF">2023-10-23T06:52:38Z</dcterms:modified>
</cp:coreProperties>
</file>