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58" r:id="rId4"/>
    <p:sldId id="260" r:id="rId5"/>
    <p:sldId id="261" r:id="rId6"/>
    <p:sldId id="262" r:id="rId7"/>
    <p:sldId id="263" r:id="rId8"/>
    <p:sldId id="264" r:id="rId9"/>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0" d="100"/>
          <a:sy n="80" d="100"/>
        </p:scale>
        <p:origin x="-102" y="-61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4CA0937E-FB18-42FE-9718-A94EFA75EDB4}" type="datetimeFigureOut">
              <a:rPr lang="ru-RU" smtClean="0"/>
              <a:t>05.04.2019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5012C2D-4AF0-49EA-A3DA-E252892ECE1F}" type="slidenum">
              <a:rPr lang="ru-RU" smtClean="0"/>
              <a:t>‹#›</a:t>
            </a:fld>
            <a:endParaRPr lang="ru-RU"/>
          </a:p>
        </p:txBody>
      </p:sp>
    </p:spTree>
    <p:extLst>
      <p:ext uri="{BB962C8B-B14F-4D97-AF65-F5344CB8AC3E}">
        <p14:creationId xmlns:p14="http://schemas.microsoft.com/office/powerpoint/2010/main" val="41367341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CA0937E-FB18-42FE-9718-A94EFA75EDB4}" type="datetimeFigureOut">
              <a:rPr lang="ru-RU" smtClean="0"/>
              <a:t>05.04.2019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5012C2D-4AF0-49EA-A3DA-E252892ECE1F}" type="slidenum">
              <a:rPr lang="ru-RU" smtClean="0"/>
              <a:t>‹#›</a:t>
            </a:fld>
            <a:endParaRPr lang="ru-RU"/>
          </a:p>
        </p:txBody>
      </p:sp>
    </p:spTree>
    <p:extLst>
      <p:ext uri="{BB962C8B-B14F-4D97-AF65-F5344CB8AC3E}">
        <p14:creationId xmlns:p14="http://schemas.microsoft.com/office/powerpoint/2010/main" val="12158154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CA0937E-FB18-42FE-9718-A94EFA75EDB4}" type="datetimeFigureOut">
              <a:rPr lang="ru-RU" smtClean="0"/>
              <a:t>05.04.2019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5012C2D-4AF0-49EA-A3DA-E252892ECE1F}" type="slidenum">
              <a:rPr lang="ru-RU" smtClean="0"/>
              <a:t>‹#›</a:t>
            </a:fld>
            <a:endParaRPr lang="ru-RU"/>
          </a:p>
        </p:txBody>
      </p:sp>
    </p:spTree>
    <p:extLst>
      <p:ext uri="{BB962C8B-B14F-4D97-AF65-F5344CB8AC3E}">
        <p14:creationId xmlns:p14="http://schemas.microsoft.com/office/powerpoint/2010/main" val="12840442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CA0937E-FB18-42FE-9718-A94EFA75EDB4}" type="datetimeFigureOut">
              <a:rPr lang="ru-RU" smtClean="0"/>
              <a:t>05.04.2019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5012C2D-4AF0-49EA-A3DA-E252892ECE1F}" type="slidenum">
              <a:rPr lang="ru-RU" smtClean="0"/>
              <a:t>‹#›</a:t>
            </a:fld>
            <a:endParaRPr lang="ru-RU"/>
          </a:p>
        </p:txBody>
      </p:sp>
    </p:spTree>
    <p:extLst>
      <p:ext uri="{BB962C8B-B14F-4D97-AF65-F5344CB8AC3E}">
        <p14:creationId xmlns:p14="http://schemas.microsoft.com/office/powerpoint/2010/main" val="33369681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4CA0937E-FB18-42FE-9718-A94EFA75EDB4}" type="datetimeFigureOut">
              <a:rPr lang="ru-RU" smtClean="0"/>
              <a:t>05.04.2019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5012C2D-4AF0-49EA-A3DA-E252892ECE1F}" type="slidenum">
              <a:rPr lang="ru-RU" smtClean="0"/>
              <a:t>‹#›</a:t>
            </a:fld>
            <a:endParaRPr lang="ru-RU"/>
          </a:p>
        </p:txBody>
      </p:sp>
    </p:spTree>
    <p:extLst>
      <p:ext uri="{BB962C8B-B14F-4D97-AF65-F5344CB8AC3E}">
        <p14:creationId xmlns:p14="http://schemas.microsoft.com/office/powerpoint/2010/main" val="30404439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4CA0937E-FB18-42FE-9718-A94EFA75EDB4}" type="datetimeFigureOut">
              <a:rPr lang="ru-RU" smtClean="0"/>
              <a:t>05.04.2019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15012C2D-4AF0-49EA-A3DA-E252892ECE1F}" type="slidenum">
              <a:rPr lang="ru-RU" smtClean="0"/>
              <a:t>‹#›</a:t>
            </a:fld>
            <a:endParaRPr lang="ru-RU"/>
          </a:p>
        </p:txBody>
      </p:sp>
    </p:spTree>
    <p:extLst>
      <p:ext uri="{BB962C8B-B14F-4D97-AF65-F5344CB8AC3E}">
        <p14:creationId xmlns:p14="http://schemas.microsoft.com/office/powerpoint/2010/main" val="27765707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4CA0937E-FB18-42FE-9718-A94EFA75EDB4}" type="datetimeFigureOut">
              <a:rPr lang="ru-RU" smtClean="0"/>
              <a:t>05.04.2019</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15012C2D-4AF0-49EA-A3DA-E252892ECE1F}" type="slidenum">
              <a:rPr lang="ru-RU" smtClean="0"/>
              <a:t>‹#›</a:t>
            </a:fld>
            <a:endParaRPr lang="ru-RU"/>
          </a:p>
        </p:txBody>
      </p:sp>
    </p:spTree>
    <p:extLst>
      <p:ext uri="{BB962C8B-B14F-4D97-AF65-F5344CB8AC3E}">
        <p14:creationId xmlns:p14="http://schemas.microsoft.com/office/powerpoint/2010/main" val="29461590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4CA0937E-FB18-42FE-9718-A94EFA75EDB4}" type="datetimeFigureOut">
              <a:rPr lang="ru-RU" smtClean="0"/>
              <a:t>05.04.2019</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15012C2D-4AF0-49EA-A3DA-E252892ECE1F}" type="slidenum">
              <a:rPr lang="ru-RU" smtClean="0"/>
              <a:t>‹#›</a:t>
            </a:fld>
            <a:endParaRPr lang="ru-RU"/>
          </a:p>
        </p:txBody>
      </p:sp>
    </p:spTree>
    <p:extLst>
      <p:ext uri="{BB962C8B-B14F-4D97-AF65-F5344CB8AC3E}">
        <p14:creationId xmlns:p14="http://schemas.microsoft.com/office/powerpoint/2010/main" val="2188056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4CA0937E-FB18-42FE-9718-A94EFA75EDB4}" type="datetimeFigureOut">
              <a:rPr lang="ru-RU" smtClean="0"/>
              <a:t>05.04.2019</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15012C2D-4AF0-49EA-A3DA-E252892ECE1F}" type="slidenum">
              <a:rPr lang="ru-RU" smtClean="0"/>
              <a:t>‹#›</a:t>
            </a:fld>
            <a:endParaRPr lang="ru-RU"/>
          </a:p>
        </p:txBody>
      </p:sp>
    </p:spTree>
    <p:extLst>
      <p:ext uri="{BB962C8B-B14F-4D97-AF65-F5344CB8AC3E}">
        <p14:creationId xmlns:p14="http://schemas.microsoft.com/office/powerpoint/2010/main" val="21821972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4CA0937E-FB18-42FE-9718-A94EFA75EDB4}" type="datetimeFigureOut">
              <a:rPr lang="ru-RU" smtClean="0"/>
              <a:t>05.04.2019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15012C2D-4AF0-49EA-A3DA-E252892ECE1F}" type="slidenum">
              <a:rPr lang="ru-RU" smtClean="0"/>
              <a:t>‹#›</a:t>
            </a:fld>
            <a:endParaRPr lang="ru-RU"/>
          </a:p>
        </p:txBody>
      </p:sp>
    </p:spTree>
    <p:extLst>
      <p:ext uri="{BB962C8B-B14F-4D97-AF65-F5344CB8AC3E}">
        <p14:creationId xmlns:p14="http://schemas.microsoft.com/office/powerpoint/2010/main" val="12242566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4CA0937E-FB18-42FE-9718-A94EFA75EDB4}" type="datetimeFigureOut">
              <a:rPr lang="ru-RU" smtClean="0"/>
              <a:t>05.04.2019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15012C2D-4AF0-49EA-A3DA-E252892ECE1F}" type="slidenum">
              <a:rPr lang="ru-RU" smtClean="0"/>
              <a:t>‹#›</a:t>
            </a:fld>
            <a:endParaRPr lang="ru-RU"/>
          </a:p>
        </p:txBody>
      </p:sp>
    </p:spTree>
    <p:extLst>
      <p:ext uri="{BB962C8B-B14F-4D97-AF65-F5344CB8AC3E}">
        <p14:creationId xmlns:p14="http://schemas.microsoft.com/office/powerpoint/2010/main" val="16332516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CA0937E-FB18-42FE-9718-A94EFA75EDB4}" type="datetimeFigureOut">
              <a:rPr lang="ru-RU" smtClean="0"/>
              <a:t>05.04.2019</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5012C2D-4AF0-49EA-A3DA-E252892ECE1F}" type="slidenum">
              <a:rPr lang="ru-RU" smtClean="0"/>
              <a:t>‹#›</a:t>
            </a:fld>
            <a:endParaRPr lang="ru-RU"/>
          </a:p>
        </p:txBody>
      </p:sp>
    </p:spTree>
    <p:extLst>
      <p:ext uri="{BB962C8B-B14F-4D97-AF65-F5344CB8AC3E}">
        <p14:creationId xmlns:p14="http://schemas.microsoft.com/office/powerpoint/2010/main" val="34330841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s://&#1084;&#1074;&#1076;.&#1088;&#1092;/mvd/structure1/Glavnie_upravlenija/gunk/"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6008914" y="398008"/>
            <a:ext cx="5964711" cy="2585323"/>
          </a:xfrm>
          <a:prstGeom prst="rect">
            <a:avLst/>
          </a:prstGeom>
        </p:spPr>
        <p:txBody>
          <a:bodyPr wrap="square">
            <a:spAutoFit/>
          </a:bodyPr>
          <a:lstStyle/>
          <a:p>
            <a:pPr algn="ctr"/>
            <a:r>
              <a:rPr lang="ru-RU" b="1" i="0" dirty="0" smtClean="0">
                <a:solidFill>
                  <a:srgbClr val="FF0000"/>
                </a:solidFill>
                <a:effectLst/>
                <a:latin typeface="PT Sans"/>
              </a:rPr>
              <a:t>У тебя есть выбор!</a:t>
            </a:r>
          </a:p>
          <a:p>
            <a:r>
              <a:rPr lang="ru-RU" dirty="0"/>
              <a:t>Твое решение: сказать наркотикам "Да" или "Нет" - во многом повлияет на твою дальнейшую жизнь.</a:t>
            </a:r>
          </a:p>
          <a:p>
            <a:r>
              <a:rPr lang="ru-RU" dirty="0"/>
              <a:t>Если ты говоришь наркотикам "Да": Они разрушат твое здоровье сейчас или позже. Они повлияют на твои занятия сейчас и на выбор профессии. Ты пропустишь определенные этапы развития и не приобретешь важные навыки. Ты не сможешь получить то образование, к которому стремишься</a:t>
            </a:r>
            <a:r>
              <a:rPr lang="ru-RU" dirty="0" smtClean="0"/>
              <a:t>.</a:t>
            </a:r>
            <a:endParaRPr lang="ru-RU" dirty="0"/>
          </a:p>
        </p:txBody>
      </p:sp>
      <p:pic>
        <p:nvPicPr>
          <p:cNvPr id="3" name="Рисунок 2"/>
          <p:cNvPicPr>
            <a:picLocks noChangeAspect="1"/>
          </p:cNvPicPr>
          <p:nvPr/>
        </p:nvPicPr>
        <p:blipFill>
          <a:blip r:embed="rId2"/>
          <a:stretch>
            <a:fillRect/>
          </a:stretch>
        </p:blipFill>
        <p:spPr>
          <a:xfrm>
            <a:off x="1" y="1"/>
            <a:ext cx="5925786" cy="4239858"/>
          </a:xfrm>
          <a:prstGeom prst="rect">
            <a:avLst/>
          </a:prstGeom>
        </p:spPr>
      </p:pic>
      <p:sp>
        <p:nvSpPr>
          <p:cNvPr id="2" name="Прямоугольник 1"/>
          <p:cNvSpPr/>
          <p:nvPr/>
        </p:nvSpPr>
        <p:spPr>
          <a:xfrm>
            <a:off x="564078" y="4627229"/>
            <a:ext cx="10723418" cy="1754326"/>
          </a:xfrm>
          <a:prstGeom prst="rect">
            <a:avLst/>
          </a:prstGeom>
        </p:spPr>
        <p:txBody>
          <a:bodyPr wrap="square">
            <a:spAutoFit/>
          </a:bodyPr>
          <a:lstStyle/>
          <a:p>
            <a:pPr lvl="0" algn="ctr"/>
            <a:r>
              <a:rPr lang="ru-RU" dirty="0">
                <a:solidFill>
                  <a:prstClr val="black"/>
                </a:solidFill>
              </a:rPr>
              <a:t>Если ты говоришь наркотикам "Нет": Тебе может показаться, что ты теряешь друзей, что пропускаешь какой-то "ритуал" взросления, зато ты можешь развить в себе сильное чувство независимости, которое поможет тебе многого добиться в жизни.</a:t>
            </a:r>
          </a:p>
          <a:p>
            <a:pPr lvl="0" algn="ctr"/>
            <a:r>
              <a:rPr lang="ru-RU" dirty="0">
                <a:solidFill>
                  <a:prstClr val="black"/>
                </a:solidFill>
              </a:rPr>
              <a:t>Твой выбор сейчас определяет, как сложится вся твоя жизнь. Почему молодые люди употребляют наркотики? Чтобы почувствовать себя взрослым. Просто "попробовать". Чтобы "развлечься, повеселиться". Чтобы выразить свой протест против родителей или других авторитетов. </a:t>
            </a:r>
            <a:endParaRPr lang="ru-RU" dirty="0">
              <a:solidFill>
                <a:srgbClr val="000000"/>
              </a:solidFill>
              <a:latin typeface="PT Sans"/>
            </a:endParaRPr>
          </a:p>
        </p:txBody>
      </p:sp>
    </p:spTree>
    <p:extLst>
      <p:ext uri="{BB962C8B-B14F-4D97-AF65-F5344CB8AC3E}">
        <p14:creationId xmlns:p14="http://schemas.microsoft.com/office/powerpoint/2010/main" val="10262019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6697684" y="243746"/>
            <a:ext cx="5264067" cy="6186309"/>
          </a:xfrm>
          <a:prstGeom prst="rect">
            <a:avLst/>
          </a:prstGeom>
        </p:spPr>
        <p:txBody>
          <a:bodyPr wrap="square">
            <a:spAutoFit/>
          </a:bodyPr>
          <a:lstStyle/>
          <a:p>
            <a:pPr algn="ctr"/>
            <a:r>
              <a:rPr lang="ru-RU" b="1" i="0" dirty="0" smtClean="0">
                <a:solidFill>
                  <a:srgbClr val="FF0000"/>
                </a:solidFill>
                <a:effectLst/>
                <a:latin typeface="PT Sans"/>
              </a:rPr>
              <a:t>У тебя есть выбор</a:t>
            </a:r>
            <a:r>
              <a:rPr lang="ru-RU" b="1" i="0" dirty="0" smtClean="0">
                <a:solidFill>
                  <a:srgbClr val="FF0000"/>
                </a:solidFill>
                <a:effectLst/>
                <a:latin typeface="PT Sans"/>
              </a:rPr>
              <a:t>! </a:t>
            </a:r>
          </a:p>
          <a:p>
            <a:pPr algn="ctr"/>
            <a:endParaRPr lang="ru-RU" dirty="0" smtClean="0"/>
          </a:p>
          <a:p>
            <a:pPr algn="ctr"/>
            <a:r>
              <a:rPr lang="ru-RU" dirty="0" smtClean="0"/>
              <a:t>Конечно</a:t>
            </a:r>
            <a:r>
              <a:rPr lang="ru-RU" dirty="0"/>
              <a:t>, каждый человек, независимо от возраста, хочет нравиться людям и хочет, чтобы его принимали; пока ты взрослеешь, ты подвержен влиянию своих друзей.</a:t>
            </a:r>
          </a:p>
          <a:p>
            <a:pPr algn="ctr"/>
            <a:r>
              <a:rPr lang="ru-RU" dirty="0"/>
              <a:t>Но ведь влияние может и должно быть положительным. Друзья могут влиять друг на друга и в совместных занятиях - любимым делом, спортом.</a:t>
            </a:r>
          </a:p>
          <a:p>
            <a:pPr algn="ctr"/>
            <a:endParaRPr lang="ru-RU" dirty="0" smtClean="0"/>
          </a:p>
          <a:p>
            <a:pPr algn="ctr"/>
            <a:endParaRPr lang="ru-RU" dirty="0" smtClean="0"/>
          </a:p>
          <a:p>
            <a:pPr algn="ctr"/>
            <a:endParaRPr lang="ru-RU" dirty="0"/>
          </a:p>
          <a:p>
            <a:pPr algn="ctr"/>
            <a:endParaRPr lang="ru-RU" dirty="0" smtClean="0"/>
          </a:p>
          <a:p>
            <a:pPr algn="ctr"/>
            <a:endParaRPr lang="ru-RU" dirty="0" smtClean="0"/>
          </a:p>
          <a:p>
            <a:pPr algn="ctr"/>
            <a:endParaRPr lang="ru-RU" dirty="0"/>
          </a:p>
          <a:p>
            <a:pPr algn="ctr"/>
            <a:endParaRPr lang="ru-RU" dirty="0" smtClean="0"/>
          </a:p>
          <a:p>
            <a:pPr algn="ctr"/>
            <a:r>
              <a:rPr lang="ru-RU" dirty="0" smtClean="0"/>
              <a:t>Ссылка </a:t>
            </a:r>
            <a:r>
              <a:rPr lang="ru-RU" dirty="0"/>
              <a:t>на </a:t>
            </a:r>
            <a:r>
              <a:rPr lang="ru-RU" dirty="0" smtClean="0"/>
              <a:t>сайт органа </a:t>
            </a:r>
            <a:r>
              <a:rPr lang="ru-RU" dirty="0"/>
              <a:t>государственной </a:t>
            </a:r>
            <a:r>
              <a:rPr lang="ru-RU" dirty="0" smtClean="0"/>
              <a:t>власти</a:t>
            </a:r>
            <a:r>
              <a:rPr lang="ru-RU" dirty="0" smtClean="0"/>
              <a:t>: </a:t>
            </a:r>
            <a:r>
              <a:rPr lang="ru-RU" b="1" dirty="0"/>
              <a:t>Федеральная служба Российской Федерации по контролю за оборотом </a:t>
            </a:r>
            <a:r>
              <a:rPr lang="ru-RU" b="1" dirty="0" smtClean="0"/>
              <a:t>наркотиков </a:t>
            </a:r>
          </a:p>
          <a:p>
            <a:pPr algn="ctr"/>
            <a:r>
              <a:rPr lang="en-US" dirty="0" smtClean="0">
                <a:hlinkClick r:id="rId2"/>
              </a:rPr>
              <a:t>https://xn--b1aew.xn--p1ai/mvd/structure1/Glavnie_upravlenija/gunk/</a:t>
            </a:r>
            <a:r>
              <a:rPr lang="ru-RU" dirty="0" smtClean="0"/>
              <a:t> </a:t>
            </a:r>
            <a:endParaRPr lang="ru-RU" b="0" i="0" dirty="0">
              <a:solidFill>
                <a:srgbClr val="000000"/>
              </a:solidFill>
              <a:effectLst/>
              <a:latin typeface="PT Sans"/>
            </a:endParaRPr>
          </a:p>
        </p:txBody>
      </p:sp>
      <p:sp>
        <p:nvSpPr>
          <p:cNvPr id="2" name="Прямоугольник 1"/>
          <p:cNvSpPr/>
          <p:nvPr/>
        </p:nvSpPr>
        <p:spPr>
          <a:xfrm>
            <a:off x="316675" y="217177"/>
            <a:ext cx="6084126" cy="5909310"/>
          </a:xfrm>
          <a:prstGeom prst="rect">
            <a:avLst/>
          </a:prstGeom>
          <a:ln>
            <a:solidFill>
              <a:schemeClr val="accent1"/>
            </a:solidFill>
          </a:ln>
        </p:spPr>
        <p:txBody>
          <a:bodyPr wrap="square">
            <a:spAutoFit/>
          </a:bodyPr>
          <a:lstStyle/>
          <a:p>
            <a:pPr algn="ctr"/>
            <a:r>
              <a:rPr lang="ru-RU" b="1" u="sng" dirty="0" smtClean="0">
                <a:solidFill>
                  <a:srgbClr val="FF0000"/>
                </a:solidFill>
                <a:latin typeface="PT Sans"/>
                <a:cs typeface="Times New Roman" panose="02020603050405020304" pitchFamily="18" charset="0"/>
              </a:rPr>
              <a:t>Ответственность </a:t>
            </a:r>
            <a:r>
              <a:rPr lang="ru-RU" b="1" u="sng" dirty="0">
                <a:solidFill>
                  <a:srgbClr val="FF0000"/>
                </a:solidFill>
                <a:latin typeface="PT Sans"/>
                <a:cs typeface="Times New Roman" panose="02020603050405020304" pitchFamily="18" charset="0"/>
              </a:rPr>
              <a:t>за распространение </a:t>
            </a:r>
            <a:r>
              <a:rPr lang="ru-RU" b="1" u="sng" dirty="0" smtClean="0">
                <a:solidFill>
                  <a:srgbClr val="FF0000"/>
                </a:solidFill>
                <a:latin typeface="PT Sans"/>
                <a:cs typeface="Times New Roman" panose="02020603050405020304" pitchFamily="18" charset="0"/>
              </a:rPr>
              <a:t>наркотиков!</a:t>
            </a:r>
          </a:p>
          <a:p>
            <a:pPr algn="ctr"/>
            <a:endParaRPr lang="ru-RU" b="1" u="sng" dirty="0">
              <a:solidFill>
                <a:srgbClr val="FF0000"/>
              </a:solidFill>
              <a:latin typeface="PT Sans"/>
              <a:cs typeface="Times New Roman" panose="02020603050405020304" pitchFamily="18" charset="0"/>
            </a:endParaRPr>
          </a:p>
          <a:p>
            <a:pPr algn="just"/>
            <a:r>
              <a:rPr lang="ru-RU" b="1" dirty="0">
                <a:solidFill>
                  <a:srgbClr val="000000"/>
                </a:solidFill>
                <a:latin typeface="Times New Roman" panose="02020603050405020304" pitchFamily="18" charset="0"/>
                <a:cs typeface="Times New Roman" panose="02020603050405020304" pitchFamily="18" charset="0"/>
              </a:rPr>
              <a:t>АДМИНИСТРАТИВНАЯ ОТВЕТСТВЕННОСТЬ</a:t>
            </a:r>
            <a:endParaRPr lang="ru-RU" dirty="0">
              <a:solidFill>
                <a:srgbClr val="000000"/>
              </a:solidFill>
              <a:latin typeface="Times New Roman" panose="02020603050405020304" pitchFamily="18" charset="0"/>
              <a:cs typeface="Times New Roman" panose="02020603050405020304" pitchFamily="18" charset="0"/>
            </a:endParaRPr>
          </a:p>
          <a:p>
            <a:pPr algn="just"/>
            <a:r>
              <a:rPr lang="ru-RU" dirty="0">
                <a:solidFill>
                  <a:srgbClr val="000000"/>
                </a:solidFill>
                <a:latin typeface="Times New Roman" panose="02020603050405020304" pitchFamily="18" charset="0"/>
                <a:cs typeface="Times New Roman" panose="02020603050405020304" pitchFamily="18" charset="0"/>
              </a:rPr>
              <a:t>Кодекс Российской Федерации об административных правонарушениях</a:t>
            </a:r>
          </a:p>
          <a:p>
            <a:pPr algn="just"/>
            <a:r>
              <a:rPr lang="ru-RU" b="1" dirty="0">
                <a:solidFill>
                  <a:srgbClr val="000000"/>
                </a:solidFill>
                <a:latin typeface="Times New Roman" panose="02020603050405020304" pitchFamily="18" charset="0"/>
                <a:cs typeface="Times New Roman" panose="02020603050405020304" pitchFamily="18" charset="0"/>
              </a:rPr>
              <a:t>Статья 6.8. Незаконный оборот наркотических средств, психотропных веществ или их аналогов</a:t>
            </a:r>
            <a:endParaRPr lang="ru-RU" dirty="0">
              <a:solidFill>
                <a:srgbClr val="000000"/>
              </a:solidFill>
              <a:latin typeface="Times New Roman" panose="02020603050405020304" pitchFamily="18" charset="0"/>
              <a:cs typeface="Times New Roman" panose="02020603050405020304" pitchFamily="18" charset="0"/>
            </a:endParaRPr>
          </a:p>
          <a:p>
            <a:pPr algn="just"/>
            <a:r>
              <a:rPr lang="ru-RU" dirty="0">
                <a:solidFill>
                  <a:srgbClr val="000000"/>
                </a:solidFill>
                <a:latin typeface="Times New Roman" panose="02020603050405020304" pitchFamily="18" charset="0"/>
                <a:cs typeface="Times New Roman" panose="02020603050405020304" pitchFamily="18" charset="0"/>
              </a:rPr>
              <a:t>(в ред. Федерального закона от 08.12.2003 N 161-ФЗ)</a:t>
            </a:r>
          </a:p>
          <a:p>
            <a:pPr algn="just"/>
            <a:r>
              <a:rPr lang="ru-RU" dirty="0">
                <a:solidFill>
                  <a:srgbClr val="000000"/>
                </a:solidFill>
                <a:latin typeface="Times New Roman" panose="02020603050405020304" pitchFamily="18" charset="0"/>
                <a:cs typeface="Times New Roman" panose="02020603050405020304" pitchFamily="18" charset="0"/>
              </a:rPr>
              <a:t>Незаконные приобретение, хранение, перевозка, изготовление, переработка без цели сбыта наркотических средств, психотропных веществ или их аналогов -</a:t>
            </a:r>
          </a:p>
          <a:p>
            <a:pPr algn="just"/>
            <a:r>
              <a:rPr lang="ru-RU" dirty="0">
                <a:solidFill>
                  <a:srgbClr val="000000"/>
                </a:solidFill>
                <a:latin typeface="Times New Roman" panose="02020603050405020304" pitchFamily="18" charset="0"/>
                <a:cs typeface="Times New Roman" panose="02020603050405020304" pitchFamily="18" charset="0"/>
              </a:rPr>
              <a:t>(в ред. Федерального закона от 08.12.2003 N 161-ФЗ)</a:t>
            </a:r>
          </a:p>
          <a:p>
            <a:pPr algn="just"/>
            <a:r>
              <a:rPr lang="ru-RU" dirty="0">
                <a:solidFill>
                  <a:srgbClr val="000000"/>
                </a:solidFill>
                <a:latin typeface="Times New Roman" panose="02020603050405020304" pitchFamily="18" charset="0"/>
                <a:cs typeface="Times New Roman" panose="02020603050405020304" pitchFamily="18" charset="0"/>
              </a:rPr>
              <a:t>влечет наложение административного штрафа в размере от пяти до десяти минимальных размеров оплаты труда или административный арест на срок до пятнадцати суток.</a:t>
            </a:r>
          </a:p>
          <a:p>
            <a:pPr algn="just"/>
            <a:r>
              <a:rPr lang="ru-RU" dirty="0">
                <a:solidFill>
                  <a:srgbClr val="000000"/>
                </a:solidFill>
                <a:latin typeface="Times New Roman" panose="02020603050405020304" pitchFamily="18" charset="0"/>
                <a:cs typeface="Times New Roman" panose="02020603050405020304" pitchFamily="18" charset="0"/>
              </a:rPr>
              <a:t>(в ред. Федерального закона от 08.12.2003 N 161-ФЗ)</a:t>
            </a:r>
          </a:p>
          <a:p>
            <a:pPr algn="just"/>
            <a:r>
              <a:rPr lang="ru-RU" dirty="0">
                <a:solidFill>
                  <a:srgbClr val="000000"/>
                </a:solidFill>
                <a:latin typeface="Times New Roman" panose="02020603050405020304" pitchFamily="18" charset="0"/>
                <a:cs typeface="Times New Roman" panose="02020603050405020304" pitchFamily="18" charset="0"/>
              </a:rPr>
              <a:t>Примечание. Лицо, добровольно сдавшее приобретенные без цели сбыта наркотические средства или психотропные вещества, а также их аналоги, освобождается от административной ответственности за данное административное правонарушение.</a:t>
            </a:r>
          </a:p>
        </p:txBody>
      </p:sp>
    </p:spTree>
    <p:extLst>
      <p:ext uri="{BB962C8B-B14F-4D97-AF65-F5344CB8AC3E}">
        <p14:creationId xmlns:p14="http://schemas.microsoft.com/office/powerpoint/2010/main" val="30352794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45423" y="320149"/>
            <a:ext cx="5692239" cy="6109365"/>
          </a:xfrm>
          <a:prstGeom prst="rect">
            <a:avLst/>
          </a:prstGeom>
          <a:ln>
            <a:solidFill>
              <a:schemeClr val="accent1"/>
            </a:solidFill>
          </a:ln>
        </p:spPr>
        <p:txBody>
          <a:bodyPr wrap="square">
            <a:spAutoFit/>
          </a:bodyPr>
          <a:lstStyle/>
          <a:p>
            <a:pPr algn="just"/>
            <a:r>
              <a:rPr lang="ru-RU" sz="1700" b="1" dirty="0">
                <a:solidFill>
                  <a:srgbClr val="000000"/>
                </a:solidFill>
                <a:latin typeface="Times New Roman" panose="02020603050405020304" pitchFamily="18" charset="0"/>
                <a:cs typeface="Times New Roman" panose="02020603050405020304" pitchFamily="18" charset="0"/>
              </a:rPr>
              <a:t>Статья 6.9. Потребление наркотических средств или психотропных веществ без назначения врача</a:t>
            </a:r>
            <a:endParaRPr lang="ru-RU" sz="1700" dirty="0">
              <a:solidFill>
                <a:srgbClr val="000000"/>
              </a:solidFill>
              <a:latin typeface="Times New Roman" panose="02020603050405020304" pitchFamily="18" charset="0"/>
              <a:cs typeface="Times New Roman" panose="02020603050405020304" pitchFamily="18" charset="0"/>
            </a:endParaRPr>
          </a:p>
          <a:p>
            <a:pPr algn="just"/>
            <a:r>
              <a:rPr lang="ru-RU" sz="1700" dirty="0">
                <a:solidFill>
                  <a:srgbClr val="000000"/>
                </a:solidFill>
                <a:latin typeface="Times New Roman" panose="02020603050405020304" pitchFamily="18" charset="0"/>
                <a:cs typeface="Times New Roman" panose="02020603050405020304" pitchFamily="18" charset="0"/>
              </a:rPr>
              <a:t>Потребление наркотических средств или психотропных веществ без назначения врача, за исключением случаев, предусмотренных частью 3 статьи 20.20, статьей 20.22 настоящего Кодекса, - (в ред. Федерального закона от 05.12.2005 N 156-ФЗ)</a:t>
            </a:r>
          </a:p>
          <a:p>
            <a:pPr algn="just"/>
            <a:r>
              <a:rPr lang="ru-RU" sz="1700" dirty="0">
                <a:solidFill>
                  <a:srgbClr val="000000"/>
                </a:solidFill>
                <a:latin typeface="Times New Roman" panose="02020603050405020304" pitchFamily="18" charset="0"/>
                <a:cs typeface="Times New Roman" panose="02020603050405020304" pitchFamily="18" charset="0"/>
              </a:rPr>
              <a:t>влечет наложение административного штрафа в размере от пяти до десяти минимальных размеров оплаты труда или административный арест на срок до пятнадцати суток.</a:t>
            </a:r>
          </a:p>
          <a:p>
            <a:pPr algn="just"/>
            <a:r>
              <a:rPr lang="ru-RU" sz="1700" dirty="0">
                <a:solidFill>
                  <a:srgbClr val="000000"/>
                </a:solidFill>
                <a:latin typeface="Times New Roman" panose="02020603050405020304" pitchFamily="18" charset="0"/>
                <a:cs typeface="Times New Roman" panose="02020603050405020304" pitchFamily="18" charset="0"/>
              </a:rPr>
              <a:t>Примечание. Лицо, добровольно обратившееся в лечебно-профилактическое учреждение для лечения в связи с потреблением наркотических средств или психотропных веществ без назначения врача, освобождается от административной ответственности за данное правонарушение. Лицо, в установленном порядке признанное больным наркоманией, может быть с его согласия направлено на медицинское и социальное восстановление в лечебно-профилактическое учреждение и в связи с этим освобождается от административной ответственности за совершение правонарушений, связанных с потреблением наркотических средств или психотропных веществ</a:t>
            </a:r>
            <a:r>
              <a:rPr lang="ru-RU" sz="1700" dirty="0" smtClean="0">
                <a:solidFill>
                  <a:srgbClr val="000000"/>
                </a:solidFill>
                <a:latin typeface="Times New Roman" panose="02020603050405020304" pitchFamily="18" charset="0"/>
                <a:cs typeface="Times New Roman" panose="02020603050405020304" pitchFamily="18" charset="0"/>
              </a:rPr>
              <a:t>.</a:t>
            </a:r>
            <a:endParaRPr lang="ru-RU" sz="1700" dirty="0">
              <a:solidFill>
                <a:srgbClr val="000000"/>
              </a:solidFill>
              <a:latin typeface="Times New Roman" panose="02020603050405020304" pitchFamily="18" charset="0"/>
              <a:cs typeface="Times New Roman" panose="02020603050405020304" pitchFamily="18" charset="0"/>
            </a:endParaRPr>
          </a:p>
        </p:txBody>
      </p:sp>
      <p:sp>
        <p:nvSpPr>
          <p:cNvPr id="3" name="Прямоугольник 2"/>
          <p:cNvSpPr/>
          <p:nvPr/>
        </p:nvSpPr>
        <p:spPr>
          <a:xfrm>
            <a:off x="6092042" y="320149"/>
            <a:ext cx="5973288" cy="6001643"/>
          </a:xfrm>
          <a:prstGeom prst="rect">
            <a:avLst/>
          </a:prstGeom>
          <a:ln>
            <a:solidFill>
              <a:schemeClr val="accent1"/>
            </a:solidFill>
          </a:ln>
        </p:spPr>
        <p:txBody>
          <a:bodyPr wrap="square">
            <a:spAutoFit/>
          </a:bodyPr>
          <a:lstStyle/>
          <a:p>
            <a:pPr lvl="0" algn="just"/>
            <a:r>
              <a:rPr lang="ru-RU" sz="1600" b="1" dirty="0">
                <a:solidFill>
                  <a:srgbClr val="000000"/>
                </a:solidFill>
                <a:latin typeface="Times New Roman" panose="02020603050405020304" pitchFamily="18" charset="0"/>
                <a:cs typeface="Times New Roman" panose="02020603050405020304" pitchFamily="18" charset="0"/>
              </a:rPr>
              <a:t>Статья 6.10. Вовлечение несовершеннолетнего в употребление пива и напитков, изготавливаемых на его основе, спиртных напитков или одурманивающих веществ</a:t>
            </a:r>
            <a:endParaRPr lang="ru-RU" sz="1600" dirty="0">
              <a:solidFill>
                <a:srgbClr val="000000"/>
              </a:solidFill>
              <a:latin typeface="Times New Roman" panose="02020603050405020304" pitchFamily="18" charset="0"/>
              <a:cs typeface="Times New Roman" panose="02020603050405020304" pitchFamily="18" charset="0"/>
            </a:endParaRPr>
          </a:p>
          <a:p>
            <a:pPr lvl="0" algn="just"/>
            <a:r>
              <a:rPr lang="ru-RU" sz="1600" dirty="0">
                <a:solidFill>
                  <a:srgbClr val="000000"/>
                </a:solidFill>
                <a:latin typeface="Times New Roman" panose="02020603050405020304" pitchFamily="18" charset="0"/>
                <a:cs typeface="Times New Roman" panose="02020603050405020304" pitchFamily="18" charset="0"/>
              </a:rPr>
              <a:t>(в ред. Федерального закона от 05.12.2005 N 156-ФЗ)</a:t>
            </a:r>
          </a:p>
          <a:p>
            <a:pPr lvl="0" algn="just"/>
            <a:r>
              <a:rPr lang="ru-RU" sz="1600" dirty="0">
                <a:solidFill>
                  <a:srgbClr val="000000"/>
                </a:solidFill>
                <a:latin typeface="Times New Roman" panose="02020603050405020304" pitchFamily="18" charset="0"/>
                <a:cs typeface="Times New Roman" panose="02020603050405020304" pitchFamily="18" charset="0"/>
              </a:rPr>
              <a:t>1. Вовлечение несовершеннолетнего в употребление пива и напитков, изготавливаемых на его основе, -</a:t>
            </a:r>
          </a:p>
          <a:p>
            <a:pPr lvl="0" algn="just"/>
            <a:r>
              <a:rPr lang="ru-RU" sz="1600" dirty="0">
                <a:solidFill>
                  <a:srgbClr val="000000"/>
                </a:solidFill>
                <a:latin typeface="Times New Roman" panose="02020603050405020304" pitchFamily="18" charset="0"/>
                <a:cs typeface="Times New Roman" panose="02020603050405020304" pitchFamily="18" charset="0"/>
              </a:rPr>
              <a:t>влечет наложение административного штрафа в размере от одного до трех минимальных размеров оплаты труда.</a:t>
            </a:r>
          </a:p>
          <a:p>
            <a:pPr lvl="0" algn="just"/>
            <a:r>
              <a:rPr lang="ru-RU" sz="1600" dirty="0">
                <a:solidFill>
                  <a:srgbClr val="000000"/>
                </a:solidFill>
                <a:latin typeface="Times New Roman" panose="02020603050405020304" pitchFamily="18" charset="0"/>
                <a:cs typeface="Times New Roman" panose="02020603050405020304" pitchFamily="18" charset="0"/>
              </a:rPr>
              <a:t>2. Вовлечение несовершеннолетнего в употребление спиртных напитков или одурманивающих веществ -</a:t>
            </a:r>
          </a:p>
          <a:p>
            <a:pPr lvl="0" algn="just"/>
            <a:r>
              <a:rPr lang="ru-RU" sz="1600" dirty="0">
                <a:solidFill>
                  <a:srgbClr val="000000"/>
                </a:solidFill>
                <a:latin typeface="Times New Roman" panose="02020603050405020304" pitchFamily="18" charset="0"/>
                <a:cs typeface="Times New Roman" panose="02020603050405020304" pitchFamily="18" charset="0"/>
              </a:rPr>
              <a:t>влечет наложение административного штрафа в размере от пяти до десяти минимальных размеров оплаты труда.</a:t>
            </a:r>
          </a:p>
          <a:p>
            <a:pPr lvl="0" algn="just"/>
            <a:r>
              <a:rPr lang="ru-RU" sz="1600" dirty="0">
                <a:solidFill>
                  <a:srgbClr val="000000"/>
                </a:solidFill>
                <a:latin typeface="Times New Roman" panose="02020603050405020304" pitchFamily="18" charset="0"/>
                <a:cs typeface="Times New Roman" panose="02020603050405020304" pitchFamily="18" charset="0"/>
              </a:rPr>
              <a:t>3. Те же действия, совершенные родителями или иными законными представителями несовершеннолетних, а также лицами, на которых возложены обязанности по обучению и воспитанию несовершеннолетних, - влекут наложение административного штрафа в размере от пятнадцати до двадцати минимальных размеров оплаты труда.</a:t>
            </a:r>
          </a:p>
          <a:p>
            <a:pPr lvl="0" algn="just"/>
            <a:r>
              <a:rPr lang="ru-RU" sz="1600" dirty="0">
                <a:solidFill>
                  <a:srgbClr val="000000"/>
                </a:solidFill>
                <a:latin typeface="Times New Roman" panose="02020603050405020304" pitchFamily="18" charset="0"/>
                <a:cs typeface="Times New Roman" panose="02020603050405020304" pitchFamily="18" charset="0"/>
              </a:rPr>
              <a:t>Примечание. Под пивом и напитками, изготавливаемыми на его основе, в части 1 настоящей статьи, части 4 статьи 14.16, части 1 статьи 20.20 и статье 20.22 настоящего Кодекса следует понимать пиво с содержанием этилового спирта более 0,5 процента объема готовой продукции и изготавливаемые на основе пива напитки с указанным содержанием этилового спирта.</a:t>
            </a:r>
            <a:endParaRPr lang="ru-RU" sz="1600" dirty="0"/>
          </a:p>
        </p:txBody>
      </p:sp>
    </p:spTree>
    <p:extLst>
      <p:ext uri="{BB962C8B-B14F-4D97-AF65-F5344CB8AC3E}">
        <p14:creationId xmlns:p14="http://schemas.microsoft.com/office/powerpoint/2010/main" val="2361758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12820" y="212605"/>
            <a:ext cx="5504210" cy="6340197"/>
          </a:xfrm>
          <a:prstGeom prst="rect">
            <a:avLst/>
          </a:prstGeom>
          <a:ln>
            <a:solidFill>
              <a:schemeClr val="accent1"/>
            </a:solidFill>
          </a:ln>
        </p:spPr>
        <p:txBody>
          <a:bodyPr wrap="square">
            <a:spAutoFit/>
          </a:bodyPr>
          <a:lstStyle/>
          <a:p>
            <a:pPr algn="just"/>
            <a:r>
              <a:rPr lang="ru-RU" sz="1400" b="1" dirty="0">
                <a:solidFill>
                  <a:srgbClr val="000000"/>
                </a:solidFill>
                <a:latin typeface="Times New Roman" panose="02020603050405020304" pitchFamily="18" charset="0"/>
                <a:cs typeface="Times New Roman" panose="02020603050405020304" pitchFamily="18" charset="0"/>
              </a:rPr>
              <a:t>Статья 6.13. Пропаганда наркотических средств, психотропных веществ или их </a:t>
            </a:r>
            <a:r>
              <a:rPr lang="ru-RU" sz="1400" b="1" dirty="0" err="1">
                <a:solidFill>
                  <a:srgbClr val="000000"/>
                </a:solidFill>
                <a:latin typeface="Times New Roman" panose="02020603050405020304" pitchFamily="18" charset="0"/>
                <a:cs typeface="Times New Roman" panose="02020603050405020304" pitchFamily="18" charset="0"/>
              </a:rPr>
              <a:t>прекурсоров</a:t>
            </a:r>
            <a:endParaRPr lang="ru-RU" sz="1400" dirty="0">
              <a:solidFill>
                <a:srgbClr val="000000"/>
              </a:solidFill>
              <a:latin typeface="Times New Roman" panose="02020603050405020304" pitchFamily="18" charset="0"/>
              <a:cs typeface="Times New Roman" panose="02020603050405020304" pitchFamily="18" charset="0"/>
            </a:endParaRPr>
          </a:p>
          <a:p>
            <a:pPr algn="just"/>
            <a:r>
              <a:rPr lang="ru-RU" sz="1400" dirty="0">
                <a:solidFill>
                  <a:srgbClr val="000000"/>
                </a:solidFill>
                <a:latin typeface="Times New Roman" panose="02020603050405020304" pitchFamily="18" charset="0"/>
                <a:cs typeface="Times New Roman" panose="02020603050405020304" pitchFamily="18" charset="0"/>
              </a:rPr>
              <a:t>Пропаганда либо незаконная реклама наркотических средств, психотропных веществ или их </a:t>
            </a:r>
            <a:r>
              <a:rPr lang="ru-RU" sz="1400" dirty="0" err="1">
                <a:solidFill>
                  <a:srgbClr val="000000"/>
                </a:solidFill>
                <a:latin typeface="Times New Roman" panose="02020603050405020304" pitchFamily="18" charset="0"/>
                <a:cs typeface="Times New Roman" panose="02020603050405020304" pitchFamily="18" charset="0"/>
              </a:rPr>
              <a:t>прекурсоров</a:t>
            </a:r>
            <a:r>
              <a:rPr lang="ru-RU" sz="1400" dirty="0">
                <a:solidFill>
                  <a:srgbClr val="000000"/>
                </a:solidFill>
                <a:latin typeface="Times New Roman" panose="02020603050405020304" pitchFamily="18" charset="0"/>
                <a:cs typeface="Times New Roman" panose="02020603050405020304" pitchFamily="18" charset="0"/>
              </a:rPr>
              <a:t> -</a:t>
            </a:r>
          </a:p>
          <a:p>
            <a:pPr algn="just"/>
            <a:r>
              <a:rPr lang="ru-RU" sz="1400" dirty="0">
                <a:solidFill>
                  <a:srgbClr val="000000"/>
                </a:solidFill>
                <a:latin typeface="Times New Roman" panose="02020603050405020304" pitchFamily="18" charset="0"/>
                <a:cs typeface="Times New Roman" panose="02020603050405020304" pitchFamily="18" charset="0"/>
              </a:rPr>
              <a:t>влечет наложение административного штрафа на граждан в размере от двадцати до двадцати пяти минимальных размеров оплаты труда с конфискацией рекламной продукции и оборудования, использованного для ее изготовления, или без таковой; на должностных лиц - от сорока до пятидесяти минимальных размеров оплаты труда; на лиц, осуществляющих предпринимательскую деятельность без образования юридического лица, - от сорока до пятидесяти минимальных размеров оплаты труда с конфискацией рекламной продукции и оборудования, использованного для ее изготовления, или без таковой либо административное приостановление деятельности на срок до девяноста суток с конфискацией рекламной продукции и оборудования, использованного для ее изготовления, или без таковой; на юридических лиц - от четырехсот до пятисот минимальных размеров оплаты труда с конфискацией рекламной продукции и оборудования, использованного для ее изготовления, или без таковой либо административное приостановление деятельности на срок до девяноста суток с конфискацией рекламной продукции и оборудования, использованного для ее изготовления, или без таковой.</a:t>
            </a:r>
          </a:p>
          <a:p>
            <a:pPr algn="just"/>
            <a:r>
              <a:rPr lang="ru-RU" sz="1400" dirty="0">
                <a:solidFill>
                  <a:srgbClr val="000000"/>
                </a:solidFill>
                <a:latin typeface="Times New Roman" panose="02020603050405020304" pitchFamily="18" charset="0"/>
                <a:cs typeface="Times New Roman" panose="02020603050405020304" pitchFamily="18" charset="0"/>
              </a:rPr>
              <a:t>(в ред. Федерального закона от 09.05.2005 N 45-ФЗ)</a:t>
            </a:r>
          </a:p>
          <a:p>
            <a:pPr algn="just"/>
            <a:r>
              <a:rPr lang="ru-RU" sz="1400" dirty="0">
                <a:solidFill>
                  <a:srgbClr val="000000"/>
                </a:solidFill>
                <a:latin typeface="Times New Roman" panose="02020603050405020304" pitchFamily="18" charset="0"/>
                <a:cs typeface="Times New Roman" panose="02020603050405020304" pitchFamily="18" charset="0"/>
              </a:rPr>
              <a:t>Примечание. Не является административным правонарушением распространение в специализированных изданиях, рассчитанных на медицинских и фармацевтических работников, сведений о разрешенных к применению в медицинских целях наркотических средствах, психотропных веществах и их </a:t>
            </a:r>
            <a:r>
              <a:rPr lang="ru-RU" sz="1400" dirty="0" err="1">
                <a:solidFill>
                  <a:srgbClr val="000000"/>
                </a:solidFill>
                <a:latin typeface="Times New Roman" panose="02020603050405020304" pitchFamily="18" charset="0"/>
                <a:cs typeface="Times New Roman" panose="02020603050405020304" pitchFamily="18" charset="0"/>
              </a:rPr>
              <a:t>прекурсорах</a:t>
            </a:r>
            <a:r>
              <a:rPr lang="ru-RU" sz="1400" dirty="0" smtClean="0">
                <a:solidFill>
                  <a:srgbClr val="000000"/>
                </a:solidFill>
                <a:latin typeface="Times New Roman" panose="02020603050405020304" pitchFamily="18" charset="0"/>
                <a:cs typeface="Times New Roman" panose="02020603050405020304" pitchFamily="18" charset="0"/>
              </a:rPr>
              <a:t>.</a:t>
            </a:r>
            <a:endParaRPr lang="ru-RU" sz="1400" dirty="0">
              <a:solidFill>
                <a:srgbClr val="000000"/>
              </a:solidFill>
              <a:latin typeface="Times New Roman" panose="02020603050405020304" pitchFamily="18" charset="0"/>
              <a:cs typeface="Times New Roman" panose="02020603050405020304" pitchFamily="18" charset="0"/>
            </a:endParaRPr>
          </a:p>
        </p:txBody>
      </p:sp>
      <p:sp>
        <p:nvSpPr>
          <p:cNvPr id="5" name="Прямоугольник 4"/>
          <p:cNvSpPr/>
          <p:nvPr/>
        </p:nvSpPr>
        <p:spPr>
          <a:xfrm>
            <a:off x="5949538" y="188853"/>
            <a:ext cx="6080166" cy="6555641"/>
          </a:xfrm>
          <a:prstGeom prst="rect">
            <a:avLst/>
          </a:prstGeom>
          <a:ln>
            <a:solidFill>
              <a:schemeClr val="accent1"/>
            </a:solidFill>
          </a:ln>
        </p:spPr>
        <p:txBody>
          <a:bodyPr wrap="square">
            <a:spAutoFit/>
          </a:bodyPr>
          <a:lstStyle/>
          <a:p>
            <a:pPr algn="just"/>
            <a:r>
              <a:rPr lang="ru-RU" sz="1400" b="1" dirty="0" smtClean="0">
                <a:solidFill>
                  <a:srgbClr val="000000"/>
                </a:solidFill>
                <a:latin typeface="Times New Roman" panose="02020603050405020304" pitchFamily="18" charset="0"/>
                <a:cs typeface="Times New Roman" panose="02020603050405020304" pitchFamily="18" charset="0"/>
              </a:rPr>
              <a:t>Статья </a:t>
            </a:r>
            <a:r>
              <a:rPr lang="ru-RU" sz="1400" b="1" dirty="0">
                <a:solidFill>
                  <a:srgbClr val="000000"/>
                </a:solidFill>
                <a:latin typeface="Times New Roman" panose="02020603050405020304" pitchFamily="18" charset="0"/>
                <a:cs typeface="Times New Roman" panose="02020603050405020304" pitchFamily="18" charset="0"/>
              </a:rPr>
              <a:t>20.20. Распитие пива и напитков, изготавливаемых на его основе, алкогольной и спиртосодержащей продукции либо потребление наркотических средств или психотропных веществ в общественных местах</a:t>
            </a:r>
            <a:endParaRPr lang="ru-RU" sz="1400" dirty="0">
              <a:solidFill>
                <a:srgbClr val="000000"/>
              </a:solidFill>
              <a:latin typeface="Times New Roman" panose="02020603050405020304" pitchFamily="18" charset="0"/>
              <a:cs typeface="Times New Roman" panose="02020603050405020304" pitchFamily="18" charset="0"/>
            </a:endParaRPr>
          </a:p>
          <a:p>
            <a:pPr algn="just"/>
            <a:r>
              <a:rPr lang="ru-RU" sz="1400" dirty="0">
                <a:solidFill>
                  <a:srgbClr val="000000"/>
                </a:solidFill>
                <a:latin typeface="Times New Roman" panose="02020603050405020304" pitchFamily="18" charset="0"/>
                <a:cs typeface="Times New Roman" panose="02020603050405020304" pitchFamily="18" charset="0"/>
              </a:rPr>
              <a:t>(в ред. Федерального закона от 05.12.2005 N 156-ФЗ)</a:t>
            </a:r>
          </a:p>
          <a:p>
            <a:pPr algn="just"/>
            <a:r>
              <a:rPr lang="ru-RU" sz="1400" dirty="0">
                <a:solidFill>
                  <a:srgbClr val="000000"/>
                </a:solidFill>
                <a:latin typeface="Times New Roman" panose="02020603050405020304" pitchFamily="18" charset="0"/>
                <a:cs typeface="Times New Roman" panose="02020603050405020304" pitchFamily="18" charset="0"/>
              </a:rPr>
              <a:t>1. Распитие пива и напитков, изготавливаемых на его основе, а также алкогольной и спиртосодержащей продукции с содержанием этилового спирта менее 12 процентов объема готовой продукции в детских, образовательных и медицинских организациях, на всех видах общественного транспорта (транспорта общего пользования) городского и пригородного сообщения, в организациях культуры (за исключением расположенных в них организаций или пунктов общественного питания, в том числе без образования юридического лица), физкультурно-оздоровительных и спортивных сооружениях -</a:t>
            </a:r>
          </a:p>
          <a:p>
            <a:pPr algn="just"/>
            <a:r>
              <a:rPr lang="ru-RU" sz="1400" dirty="0">
                <a:solidFill>
                  <a:srgbClr val="000000"/>
                </a:solidFill>
                <a:latin typeface="Times New Roman" panose="02020603050405020304" pitchFamily="18" charset="0"/>
                <a:cs typeface="Times New Roman" panose="02020603050405020304" pitchFamily="18" charset="0"/>
              </a:rPr>
              <a:t>влечет наложение административного штрафа в размере от одного до трех минимальных размеров оплаты труда.</a:t>
            </a:r>
          </a:p>
          <a:p>
            <a:pPr algn="just"/>
            <a:r>
              <a:rPr lang="ru-RU" sz="1400" dirty="0">
                <a:solidFill>
                  <a:srgbClr val="000000"/>
                </a:solidFill>
                <a:latin typeface="Times New Roman" panose="02020603050405020304" pitchFamily="18" charset="0"/>
                <a:cs typeface="Times New Roman" panose="02020603050405020304" pitchFamily="18" charset="0"/>
              </a:rPr>
              <a:t>2. Распитие алкогольной и спиртосодержащей продукции с содержанием этилового спирта 12 и более процентов объема готовой продукции на улицах, стадионах, в скверах, парках, в транспортном средстве общего пользования, в других общественных местах (в том числе указанных в части 1 настоящей статьи), за исключением организаций торговли и общественного питания, в которых разрешена продажа алкогольной продукции в розлив, - влечет наложение административного штрафа в размере от трех до пяти минимальных размеров оплаты труда.</a:t>
            </a:r>
          </a:p>
          <a:p>
            <a:pPr algn="just"/>
            <a:r>
              <a:rPr lang="ru-RU" sz="1400" dirty="0">
                <a:solidFill>
                  <a:srgbClr val="000000"/>
                </a:solidFill>
                <a:latin typeface="Times New Roman" panose="02020603050405020304" pitchFamily="18" charset="0"/>
                <a:cs typeface="Times New Roman" panose="02020603050405020304" pitchFamily="18" charset="0"/>
              </a:rPr>
              <a:t>3. Потребление наркотических средств или психотропных веществ без назначения врача либо потребление иных одурманивающих веществ на улицах, стадионах, в скверах, парках, в транспортном средстве общего пользования, а также в других общественных местах - влечет наложение административного штрафа в размере от десяти до пятнадцати минимальных размеров оплаты труда.</a:t>
            </a:r>
          </a:p>
        </p:txBody>
      </p:sp>
    </p:spTree>
    <p:extLst>
      <p:ext uri="{BB962C8B-B14F-4D97-AF65-F5344CB8AC3E}">
        <p14:creationId xmlns:p14="http://schemas.microsoft.com/office/powerpoint/2010/main" val="22857901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33549" y="165587"/>
            <a:ext cx="4017817" cy="6093976"/>
          </a:xfrm>
          <a:prstGeom prst="rect">
            <a:avLst/>
          </a:prstGeom>
          <a:ln>
            <a:solidFill>
              <a:schemeClr val="accent1"/>
            </a:solidFill>
          </a:ln>
        </p:spPr>
        <p:txBody>
          <a:bodyPr wrap="square">
            <a:spAutoFit/>
          </a:bodyPr>
          <a:lstStyle/>
          <a:p>
            <a:pPr algn="just"/>
            <a:r>
              <a:rPr lang="ru-RU" sz="1500" b="1" dirty="0">
                <a:solidFill>
                  <a:srgbClr val="000000"/>
                </a:solidFill>
                <a:latin typeface="Times New Roman" panose="02020603050405020304" pitchFamily="18" charset="0"/>
                <a:cs typeface="Times New Roman" panose="02020603050405020304" pitchFamily="18" charset="0"/>
              </a:rPr>
              <a:t>Статья 20.22. Появление в состоянии опьянения несовершеннолетних, а равно распитие ими пива и напитков, изготавливаемых на его основе, алкогольной и спиртосодержащей продукции, потребление ими наркотических средств или психотропных веществ в общественных местах</a:t>
            </a:r>
            <a:endParaRPr lang="ru-RU" sz="1500" dirty="0">
              <a:solidFill>
                <a:srgbClr val="000000"/>
              </a:solidFill>
              <a:latin typeface="Times New Roman" panose="02020603050405020304" pitchFamily="18" charset="0"/>
              <a:cs typeface="Times New Roman" panose="02020603050405020304" pitchFamily="18" charset="0"/>
            </a:endParaRPr>
          </a:p>
          <a:p>
            <a:pPr algn="just"/>
            <a:r>
              <a:rPr lang="ru-RU" sz="1500" dirty="0">
                <a:solidFill>
                  <a:srgbClr val="000000"/>
                </a:solidFill>
                <a:latin typeface="Times New Roman" panose="02020603050405020304" pitchFamily="18" charset="0"/>
                <a:cs typeface="Times New Roman" panose="02020603050405020304" pitchFamily="18" charset="0"/>
              </a:rPr>
              <a:t>(в ред. Федерального закона от 05.12.2005 N 156-ФЗ)</a:t>
            </a:r>
          </a:p>
          <a:p>
            <a:pPr algn="just"/>
            <a:r>
              <a:rPr lang="ru-RU" sz="1500" dirty="0">
                <a:solidFill>
                  <a:srgbClr val="000000"/>
                </a:solidFill>
                <a:latin typeface="Times New Roman" panose="02020603050405020304" pitchFamily="18" charset="0"/>
                <a:cs typeface="Times New Roman" panose="02020603050405020304" pitchFamily="18" charset="0"/>
              </a:rPr>
              <a:t>Появление в состоянии опьянения несовершеннолетних в возрасте до шестнадцати лет, а равно распитие ими пива и напитков, изготавливаемых на его основе, алкогольной и спиртосодержащей продукции, потребление ими наркотических средств или психотропных веществ без назначения врача, иных одурманивающих веществ на улицах, стадионах, в скверах, парках, в транспортном средстве общего пользования, в других общественных местах - (в ред. Федерального закона от 05.12.2005 N 156-ФЗ) влечет наложение административного штрафа на родителей или иных законных представителей несовершеннолетних в размере от трех до пяти минимальных размеров оплаты труда.</a:t>
            </a:r>
          </a:p>
        </p:txBody>
      </p:sp>
      <p:sp>
        <p:nvSpPr>
          <p:cNvPr id="3" name="Прямоугольник 2"/>
          <p:cNvSpPr/>
          <p:nvPr/>
        </p:nvSpPr>
        <p:spPr>
          <a:xfrm>
            <a:off x="4572000" y="269289"/>
            <a:ext cx="6919356" cy="6093976"/>
          </a:xfrm>
          <a:prstGeom prst="rect">
            <a:avLst/>
          </a:prstGeom>
          <a:ln>
            <a:solidFill>
              <a:schemeClr val="accent1"/>
            </a:solidFill>
          </a:ln>
        </p:spPr>
        <p:txBody>
          <a:bodyPr wrap="square">
            <a:spAutoFit/>
          </a:bodyPr>
          <a:lstStyle/>
          <a:p>
            <a:pPr algn="just"/>
            <a:r>
              <a:rPr lang="ru-RU" sz="1500" b="1" dirty="0">
                <a:solidFill>
                  <a:srgbClr val="000000"/>
                </a:solidFill>
                <a:latin typeface="Times New Roman" panose="02020603050405020304" pitchFamily="18" charset="0"/>
                <a:cs typeface="Times New Roman" panose="02020603050405020304" pitchFamily="18" charset="0"/>
              </a:rPr>
              <a:t>УГОЛОВНАЯ ОТВЕТСТВЕННОСТЬ</a:t>
            </a:r>
            <a:endParaRPr lang="ru-RU" sz="1500" dirty="0">
              <a:solidFill>
                <a:srgbClr val="000000"/>
              </a:solidFill>
              <a:latin typeface="Times New Roman" panose="02020603050405020304" pitchFamily="18" charset="0"/>
              <a:cs typeface="Times New Roman" panose="02020603050405020304" pitchFamily="18" charset="0"/>
            </a:endParaRPr>
          </a:p>
          <a:p>
            <a:pPr algn="just"/>
            <a:r>
              <a:rPr lang="ru-RU" sz="1500" dirty="0">
                <a:solidFill>
                  <a:srgbClr val="000000"/>
                </a:solidFill>
                <a:latin typeface="Times New Roman" panose="02020603050405020304" pitchFamily="18" charset="0"/>
                <a:cs typeface="Times New Roman" panose="02020603050405020304" pitchFamily="18" charset="0"/>
              </a:rPr>
              <a:t>Уголовный кодекс РФ</a:t>
            </a:r>
          </a:p>
          <a:p>
            <a:pPr algn="just"/>
            <a:r>
              <a:rPr lang="ru-RU" sz="1500" b="1" dirty="0">
                <a:solidFill>
                  <a:srgbClr val="000000"/>
                </a:solidFill>
                <a:latin typeface="Times New Roman" panose="02020603050405020304" pitchFamily="18" charset="0"/>
                <a:cs typeface="Times New Roman" panose="02020603050405020304" pitchFamily="18" charset="0"/>
              </a:rPr>
              <a:t>Статья 228. Незаконные приобретение, хранение, перевозка, изготовление, переработка наркотических средств, психотропных веществ или их аналогов</a:t>
            </a:r>
            <a:endParaRPr lang="ru-RU" sz="1500" dirty="0">
              <a:solidFill>
                <a:srgbClr val="000000"/>
              </a:solidFill>
              <a:latin typeface="Times New Roman" panose="02020603050405020304" pitchFamily="18" charset="0"/>
              <a:cs typeface="Times New Roman" panose="02020603050405020304" pitchFamily="18" charset="0"/>
            </a:endParaRPr>
          </a:p>
          <a:p>
            <a:pPr algn="just"/>
            <a:r>
              <a:rPr lang="ru-RU" sz="1500" dirty="0">
                <a:solidFill>
                  <a:srgbClr val="000000"/>
                </a:solidFill>
                <a:latin typeface="Times New Roman" panose="02020603050405020304" pitchFamily="18" charset="0"/>
                <a:cs typeface="Times New Roman" panose="02020603050405020304" pitchFamily="18" charset="0"/>
              </a:rPr>
              <a:t>(в ред. Федерального закона от 08.12.2003 N 162-ФЗ)</a:t>
            </a:r>
          </a:p>
          <a:p>
            <a:pPr algn="just"/>
            <a:r>
              <a:rPr lang="ru-RU" sz="1500" dirty="0">
                <a:solidFill>
                  <a:srgbClr val="000000"/>
                </a:solidFill>
                <a:latin typeface="Times New Roman" panose="02020603050405020304" pitchFamily="18" charset="0"/>
                <a:cs typeface="Times New Roman" panose="02020603050405020304" pitchFamily="18" charset="0"/>
              </a:rPr>
              <a:t>1. Незаконные приобретение, хранение, перевозка, изготовление, переработка без цели сбыта наркотических средств, психотропных веществ или их аналогов в крупном размере - наказываются штрафом в размере до сорока тысяч рублей или в размере заработной платы или иного дохода осужденного за период до трех месяцев, либо исправительными работами на срок до двух лет, либо лишением свободы на срок до трех лет.</a:t>
            </a:r>
          </a:p>
          <a:p>
            <a:pPr algn="just"/>
            <a:r>
              <a:rPr lang="ru-RU" sz="1500" dirty="0">
                <a:solidFill>
                  <a:srgbClr val="000000"/>
                </a:solidFill>
                <a:latin typeface="Times New Roman" panose="02020603050405020304" pitchFamily="18" charset="0"/>
                <a:cs typeface="Times New Roman" panose="02020603050405020304" pitchFamily="18" charset="0"/>
              </a:rPr>
              <a:t>2. Те же деяния, совершенные в особо крупном размере, - наказываются лишением свободы на срок от трех до десяти лет со штрафом в размере до пятисот тысяч рублей или в размере заработной платы или иного дохода осужденного за период до трех лет либо без такового.</a:t>
            </a:r>
          </a:p>
          <a:p>
            <a:pPr algn="just"/>
            <a:r>
              <a:rPr lang="ru-RU" sz="1500" dirty="0">
                <a:solidFill>
                  <a:srgbClr val="000000"/>
                </a:solidFill>
                <a:latin typeface="Times New Roman" panose="02020603050405020304" pitchFamily="18" charset="0"/>
                <a:cs typeface="Times New Roman" panose="02020603050405020304" pitchFamily="18" charset="0"/>
              </a:rPr>
              <a:t>Примечания. 1. Лицо, совершившее преступление, предусмотренное настоящей статьей, добровольно сдавшее наркотические средства, психотропные вещества или их аналоги и активно способствовавшее раскрытию или пресечению преступлений, связанных с незаконным оборотом наркотических средств, психотропных веществ или их аналогов, изобличению лиц, их совершивших, обнаружению имущества, добытого преступным путем, освобождается от уголовной ответственности за данное преступление. Не может признаваться добровольной сдачей наркотических средств, психотропных веществ или их аналогов изъятие указанных средств, веществ или их аналогов при задержании лица, а также при производстве следственных действий по их обнаружению и изъятию.</a:t>
            </a:r>
          </a:p>
        </p:txBody>
      </p:sp>
    </p:spTree>
    <p:extLst>
      <p:ext uri="{BB962C8B-B14F-4D97-AF65-F5344CB8AC3E}">
        <p14:creationId xmlns:p14="http://schemas.microsoft.com/office/powerpoint/2010/main" val="10118115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78130" y="95577"/>
            <a:ext cx="11744695" cy="5986254"/>
          </a:xfrm>
          <a:prstGeom prst="rect">
            <a:avLst/>
          </a:prstGeom>
          <a:ln>
            <a:solidFill>
              <a:schemeClr val="accent1"/>
            </a:solidFill>
          </a:ln>
        </p:spPr>
        <p:txBody>
          <a:bodyPr wrap="square">
            <a:spAutoFit/>
          </a:bodyPr>
          <a:lstStyle/>
          <a:p>
            <a:pPr algn="just"/>
            <a:r>
              <a:rPr lang="ru-RU" sz="1600" dirty="0">
                <a:solidFill>
                  <a:srgbClr val="000000"/>
                </a:solidFill>
                <a:latin typeface="Times New Roman" panose="02020603050405020304" pitchFamily="18" charset="0"/>
                <a:cs typeface="Times New Roman" panose="02020603050405020304" pitchFamily="18" charset="0"/>
              </a:rPr>
              <a:t>2. Крупный и особо крупный размеры наркотических средств и психотропных веществ для целей настоящей статьи, а также статей 228.1 и 229 настоящего Кодекса утверждаются Правительством Российской Федерации.</a:t>
            </a:r>
          </a:p>
          <a:p>
            <a:pPr algn="just"/>
            <a:r>
              <a:rPr lang="ru-RU" sz="1600" dirty="0">
                <a:solidFill>
                  <a:srgbClr val="000000"/>
                </a:solidFill>
                <a:latin typeface="Times New Roman" panose="02020603050405020304" pitchFamily="18" charset="0"/>
                <a:cs typeface="Times New Roman" panose="02020603050405020304" pitchFamily="18" charset="0"/>
              </a:rPr>
              <a:t>(п. 2 в ред. Федерального закона от 05.01.2006 N 11-ФЗ)</a:t>
            </a:r>
          </a:p>
          <a:p>
            <a:pPr algn="just"/>
            <a:r>
              <a:rPr lang="ru-RU" sz="1600" dirty="0">
                <a:solidFill>
                  <a:srgbClr val="000000"/>
                </a:solidFill>
                <a:latin typeface="Times New Roman" panose="02020603050405020304" pitchFamily="18" charset="0"/>
                <a:cs typeface="Times New Roman" panose="02020603050405020304" pitchFamily="18" charset="0"/>
              </a:rPr>
              <a:t>3. Крупный и особо крупный размеры аналогов наркотических средств и психотропных веществ соответствуют крупному и особо крупному размерам наркотических средств и психотропных веществ, аналогами которых они являются.</a:t>
            </a:r>
          </a:p>
          <a:p>
            <a:pPr algn="just"/>
            <a:r>
              <a:rPr lang="ru-RU" sz="1600" dirty="0">
                <a:solidFill>
                  <a:srgbClr val="000000"/>
                </a:solidFill>
                <a:latin typeface="Times New Roman" panose="02020603050405020304" pitchFamily="18" charset="0"/>
                <a:cs typeface="Times New Roman" panose="02020603050405020304" pitchFamily="18" charset="0"/>
              </a:rPr>
              <a:t>(п. 3 введен Федеральным законом от 05.01.2006 N 11-ФЗ)</a:t>
            </a:r>
          </a:p>
          <a:p>
            <a:pPr algn="just"/>
            <a:r>
              <a:rPr lang="ru-RU" sz="1600" b="1" dirty="0">
                <a:solidFill>
                  <a:srgbClr val="000000"/>
                </a:solidFill>
                <a:latin typeface="Times New Roman" panose="02020603050405020304" pitchFamily="18" charset="0"/>
                <a:cs typeface="Times New Roman" panose="02020603050405020304" pitchFamily="18" charset="0"/>
              </a:rPr>
              <a:t>Статья 230. Склонение к потреблению наркотических средств или психотропных веществ</a:t>
            </a:r>
            <a:endParaRPr lang="ru-RU" sz="1600" dirty="0">
              <a:solidFill>
                <a:srgbClr val="000000"/>
              </a:solidFill>
              <a:latin typeface="Times New Roman" panose="02020603050405020304" pitchFamily="18" charset="0"/>
              <a:cs typeface="Times New Roman" panose="02020603050405020304" pitchFamily="18" charset="0"/>
            </a:endParaRPr>
          </a:p>
          <a:p>
            <a:pPr algn="just"/>
            <a:r>
              <a:rPr lang="ru-RU" sz="1600" dirty="0">
                <a:solidFill>
                  <a:srgbClr val="000000"/>
                </a:solidFill>
                <a:latin typeface="Times New Roman" panose="02020603050405020304" pitchFamily="18" charset="0"/>
                <a:cs typeface="Times New Roman" panose="02020603050405020304" pitchFamily="18" charset="0"/>
              </a:rPr>
              <a:t>1. Склонение к потреблению наркотических средств или психотропных веществ - наказывается ограничением свободы на срок до трех лет, либо арестом на срок до шести месяцев, либо лишением свободы на срок до пяти лет.</a:t>
            </a:r>
          </a:p>
          <a:p>
            <a:pPr algn="just"/>
            <a:r>
              <a:rPr lang="ru-RU" sz="1600" dirty="0">
                <a:solidFill>
                  <a:srgbClr val="000000"/>
                </a:solidFill>
                <a:latin typeface="Times New Roman" panose="02020603050405020304" pitchFamily="18" charset="0"/>
                <a:cs typeface="Times New Roman" panose="02020603050405020304" pitchFamily="18" charset="0"/>
              </a:rPr>
              <a:t>(в ред. Федерального закона от 08.12.2003 N 162-ФЗ)</a:t>
            </a:r>
          </a:p>
          <a:p>
            <a:pPr algn="just"/>
            <a:r>
              <a:rPr lang="ru-RU" sz="1600" dirty="0">
                <a:solidFill>
                  <a:srgbClr val="000000"/>
                </a:solidFill>
                <a:latin typeface="Times New Roman" panose="02020603050405020304" pitchFamily="18" charset="0"/>
                <a:cs typeface="Times New Roman" panose="02020603050405020304" pitchFamily="18" charset="0"/>
              </a:rPr>
              <a:t>2. То же деяние, совершенное:</a:t>
            </a:r>
          </a:p>
          <a:p>
            <a:pPr algn="just"/>
            <a:r>
              <a:rPr lang="ru-RU" sz="1600" dirty="0">
                <a:solidFill>
                  <a:srgbClr val="000000"/>
                </a:solidFill>
                <a:latin typeface="Times New Roman" panose="02020603050405020304" pitchFamily="18" charset="0"/>
                <a:cs typeface="Times New Roman" panose="02020603050405020304" pitchFamily="18" charset="0"/>
              </a:rPr>
              <a:t>а) группой лиц по предварительному сговору или организованной группой;</a:t>
            </a:r>
          </a:p>
          <a:p>
            <a:pPr algn="just"/>
            <a:r>
              <a:rPr lang="ru-RU" sz="1600" dirty="0">
                <a:solidFill>
                  <a:srgbClr val="000000"/>
                </a:solidFill>
                <a:latin typeface="Times New Roman" panose="02020603050405020304" pitchFamily="18" charset="0"/>
                <a:cs typeface="Times New Roman" panose="02020603050405020304" pitchFamily="18" charset="0"/>
              </a:rPr>
              <a:t>б) утратил силу. - Федеральный закон от 08.12.2003 N 162-ФЗ;</a:t>
            </a:r>
          </a:p>
          <a:p>
            <a:pPr algn="just"/>
            <a:r>
              <a:rPr lang="ru-RU" sz="1600" dirty="0">
                <a:solidFill>
                  <a:srgbClr val="000000"/>
                </a:solidFill>
                <a:latin typeface="Times New Roman" panose="02020603050405020304" pitchFamily="18" charset="0"/>
                <a:cs typeface="Times New Roman" panose="02020603050405020304" pitchFamily="18" charset="0"/>
              </a:rPr>
              <a:t>в) в отношении заведомо несовершеннолетнего либо двух или более лиц;</a:t>
            </a:r>
          </a:p>
          <a:p>
            <a:pPr algn="just"/>
            <a:r>
              <a:rPr lang="ru-RU" sz="1600" dirty="0">
                <a:solidFill>
                  <a:srgbClr val="000000"/>
                </a:solidFill>
                <a:latin typeface="Times New Roman" panose="02020603050405020304" pitchFamily="18" charset="0"/>
                <a:cs typeface="Times New Roman" panose="02020603050405020304" pitchFamily="18" charset="0"/>
              </a:rPr>
              <a:t>г) с применением насилия или с угрозой его применения, - наказывается лишением свободы на срок от трех до восьми лет.</a:t>
            </a:r>
          </a:p>
          <a:p>
            <a:pPr algn="just"/>
            <a:r>
              <a:rPr lang="ru-RU" sz="1600" dirty="0">
                <a:solidFill>
                  <a:srgbClr val="000000"/>
                </a:solidFill>
                <a:latin typeface="Times New Roman" panose="02020603050405020304" pitchFamily="18" charset="0"/>
                <a:cs typeface="Times New Roman" panose="02020603050405020304" pitchFamily="18" charset="0"/>
              </a:rPr>
              <a:t>3. Деяния, предусмотренные частями первой или второй настоящей статьи, если они повлекли по неосторожности смерть потерпевшего или иные тяжкие последствия, - наказываются лишением свободы на срок от шести до двенадцати лет.</a:t>
            </a:r>
          </a:p>
          <a:p>
            <a:pPr algn="just"/>
            <a:r>
              <a:rPr lang="ru-RU" sz="1600" dirty="0">
                <a:solidFill>
                  <a:srgbClr val="000000"/>
                </a:solidFill>
                <a:latin typeface="Times New Roman" panose="02020603050405020304" pitchFamily="18" charset="0"/>
                <a:cs typeface="Times New Roman" panose="02020603050405020304" pitchFamily="18" charset="0"/>
              </a:rPr>
              <a:t>Примечание. Действие настоящей статьи не распространяется на случаи пропаганды применения в целях профилактики ВИЧ-инфекции и других опасных инфекционных заболеваний соответствующих инструментов и оборудования, используемых для потребления наркотических средств и психотропных веществ, если эти деяния осуществлялись по согласованию с органами исполнительной власти в области здравоохранения и органами по контролю за оборотом наркотических средств и психотропных веществ</a:t>
            </a:r>
            <a:r>
              <a:rPr lang="ru-RU" sz="1600" dirty="0" smtClean="0">
                <a:solidFill>
                  <a:srgbClr val="000000"/>
                </a:solidFill>
                <a:latin typeface="Times New Roman" panose="02020603050405020304" pitchFamily="18" charset="0"/>
                <a:cs typeface="Times New Roman" panose="02020603050405020304" pitchFamily="18" charset="0"/>
              </a:rPr>
              <a:t>.</a:t>
            </a:r>
          </a:p>
          <a:p>
            <a:pPr algn="just"/>
            <a:r>
              <a:rPr lang="ru-RU" sz="1600" dirty="0">
                <a:solidFill>
                  <a:srgbClr val="000000"/>
                </a:solidFill>
                <a:latin typeface="Times New Roman" panose="02020603050405020304" pitchFamily="18" charset="0"/>
                <a:cs typeface="Times New Roman" panose="02020603050405020304" pitchFamily="18" charset="0"/>
              </a:rPr>
              <a:t>(примечание введено Федеральным законом от 08.12.2003 N 162-ФЗ)</a:t>
            </a:r>
          </a:p>
          <a:p>
            <a:pPr algn="just"/>
            <a:endParaRPr lang="ru-RU" sz="15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738622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403761" y="308229"/>
            <a:ext cx="11234057" cy="5601533"/>
          </a:xfrm>
          <a:prstGeom prst="rect">
            <a:avLst/>
          </a:prstGeom>
        </p:spPr>
        <p:txBody>
          <a:bodyPr wrap="square">
            <a:spAutoFit/>
          </a:bodyPr>
          <a:lstStyle/>
          <a:p>
            <a:pPr algn="just"/>
            <a:r>
              <a:rPr lang="ru-RU" sz="1700" b="1" dirty="0">
                <a:solidFill>
                  <a:srgbClr val="000000"/>
                </a:solidFill>
                <a:latin typeface="Times New Roman" panose="02020603050405020304" pitchFamily="18" charset="0"/>
                <a:cs typeface="Times New Roman" panose="02020603050405020304" pitchFamily="18" charset="0"/>
              </a:rPr>
              <a:t>Статья 231. Незаконное культивирование запрещенных к возделыванию растений, содержащих наркотические вещества</a:t>
            </a:r>
            <a:endParaRPr lang="ru-RU" sz="1700" dirty="0">
              <a:solidFill>
                <a:srgbClr val="000000"/>
              </a:solidFill>
              <a:latin typeface="Times New Roman" panose="02020603050405020304" pitchFamily="18" charset="0"/>
              <a:cs typeface="Times New Roman" panose="02020603050405020304" pitchFamily="18" charset="0"/>
            </a:endParaRPr>
          </a:p>
          <a:p>
            <a:pPr algn="just"/>
            <a:r>
              <a:rPr lang="ru-RU" sz="1700" dirty="0">
                <a:solidFill>
                  <a:srgbClr val="000000"/>
                </a:solidFill>
                <a:latin typeface="Times New Roman" panose="02020603050405020304" pitchFamily="18" charset="0"/>
                <a:cs typeface="Times New Roman" panose="02020603050405020304" pitchFamily="18" charset="0"/>
              </a:rPr>
              <a:t>1. Посев или выращивание запрещенных к возделыванию растений, а также культивирование сортов конопли, мака или других растений, содержащих наркотические вещества, - наказываются штрафом в размере до трехсот тысяч рублей или в размере заработной платы или иного дохода осужденного за период до двух лет либо лишением свободы на срок до двух лет.</a:t>
            </a:r>
          </a:p>
          <a:p>
            <a:pPr algn="just"/>
            <a:r>
              <a:rPr lang="ru-RU" sz="1700" dirty="0">
                <a:solidFill>
                  <a:srgbClr val="000000"/>
                </a:solidFill>
                <a:latin typeface="Times New Roman" panose="02020603050405020304" pitchFamily="18" charset="0"/>
                <a:cs typeface="Times New Roman" panose="02020603050405020304" pitchFamily="18" charset="0"/>
              </a:rPr>
              <a:t>(в ред. Федерального закона от 08.12.2003 N 162-ФЗ)</a:t>
            </a:r>
          </a:p>
          <a:p>
            <a:pPr algn="just"/>
            <a:r>
              <a:rPr lang="ru-RU" sz="1700" dirty="0">
                <a:solidFill>
                  <a:srgbClr val="000000"/>
                </a:solidFill>
                <a:latin typeface="Times New Roman" panose="02020603050405020304" pitchFamily="18" charset="0"/>
                <a:cs typeface="Times New Roman" panose="02020603050405020304" pitchFamily="18" charset="0"/>
              </a:rPr>
              <a:t>2. Те же деяния, совершенные:</a:t>
            </a:r>
          </a:p>
          <a:p>
            <a:pPr algn="just"/>
            <a:r>
              <a:rPr lang="ru-RU" sz="1700" dirty="0">
                <a:solidFill>
                  <a:srgbClr val="000000"/>
                </a:solidFill>
                <a:latin typeface="Times New Roman" panose="02020603050405020304" pitchFamily="18" charset="0"/>
                <a:cs typeface="Times New Roman" panose="02020603050405020304" pitchFamily="18" charset="0"/>
              </a:rPr>
              <a:t>а) группой лиц по предварительному сговору или организованной группой;</a:t>
            </a:r>
          </a:p>
          <a:p>
            <a:pPr algn="just"/>
            <a:r>
              <a:rPr lang="ru-RU" sz="1700" dirty="0">
                <a:solidFill>
                  <a:srgbClr val="000000"/>
                </a:solidFill>
                <a:latin typeface="Times New Roman" panose="02020603050405020304" pitchFamily="18" charset="0"/>
                <a:cs typeface="Times New Roman" panose="02020603050405020304" pitchFamily="18" charset="0"/>
              </a:rPr>
              <a:t>б) утратил силу. - Федеральный закон от 08.12.2003 N 162-ФЗ;</a:t>
            </a:r>
          </a:p>
          <a:p>
            <a:pPr algn="just"/>
            <a:r>
              <a:rPr lang="ru-RU" sz="1700" dirty="0">
                <a:solidFill>
                  <a:srgbClr val="000000"/>
                </a:solidFill>
                <a:latin typeface="Times New Roman" panose="02020603050405020304" pitchFamily="18" charset="0"/>
                <a:cs typeface="Times New Roman" panose="02020603050405020304" pitchFamily="18" charset="0"/>
              </a:rPr>
              <a:t>в) в крупном размере, - наказываются лишением свободы на срок от трех до восьми лет.</a:t>
            </a:r>
          </a:p>
          <a:p>
            <a:pPr algn="just"/>
            <a:r>
              <a:rPr lang="ru-RU" sz="1700" dirty="0">
                <a:solidFill>
                  <a:srgbClr val="000000"/>
                </a:solidFill>
                <a:latin typeface="Times New Roman" panose="02020603050405020304" pitchFamily="18" charset="0"/>
                <a:cs typeface="Times New Roman" panose="02020603050405020304" pitchFamily="18" charset="0"/>
              </a:rPr>
              <a:t>Примечание. Размеры запрещенных к возделыванию растений, содержащих наркотические вещества, для целей настоящей статьи утверждаются Правительством Российской Федерации.</a:t>
            </a:r>
          </a:p>
          <a:p>
            <a:pPr algn="just"/>
            <a:r>
              <a:rPr lang="ru-RU" sz="1700" dirty="0">
                <a:solidFill>
                  <a:srgbClr val="000000"/>
                </a:solidFill>
                <a:latin typeface="Times New Roman" panose="02020603050405020304" pitchFamily="18" charset="0"/>
                <a:cs typeface="Times New Roman" panose="02020603050405020304" pitchFamily="18" charset="0"/>
              </a:rPr>
              <a:t>(примечание введено Федеральным законом от 08.12.2003 N 162-ФЗ</a:t>
            </a:r>
            <a:r>
              <a:rPr lang="ru-RU" sz="1700" dirty="0" smtClean="0">
                <a:solidFill>
                  <a:srgbClr val="000000"/>
                </a:solidFill>
                <a:latin typeface="Times New Roman" panose="02020603050405020304" pitchFamily="18" charset="0"/>
                <a:cs typeface="Times New Roman" panose="02020603050405020304" pitchFamily="18" charset="0"/>
              </a:rPr>
              <a:t>)</a:t>
            </a:r>
          </a:p>
          <a:p>
            <a:pPr algn="just"/>
            <a:r>
              <a:rPr lang="ru-RU" sz="1700" b="1" dirty="0">
                <a:solidFill>
                  <a:srgbClr val="000000"/>
                </a:solidFill>
                <a:latin typeface="Times New Roman" panose="02020603050405020304" pitchFamily="18" charset="0"/>
                <a:cs typeface="Times New Roman" panose="02020603050405020304" pitchFamily="18" charset="0"/>
              </a:rPr>
              <a:t>Статья 232. Организация либо содержание притонов для потребления наркотических средств или психотропных веществ</a:t>
            </a:r>
            <a:endParaRPr lang="ru-RU" sz="1700" dirty="0">
              <a:solidFill>
                <a:srgbClr val="000000"/>
              </a:solidFill>
              <a:latin typeface="Times New Roman" panose="02020603050405020304" pitchFamily="18" charset="0"/>
              <a:cs typeface="Times New Roman" panose="02020603050405020304" pitchFamily="18" charset="0"/>
            </a:endParaRPr>
          </a:p>
          <a:p>
            <a:pPr algn="just"/>
            <a:r>
              <a:rPr lang="ru-RU" sz="1700" dirty="0">
                <a:solidFill>
                  <a:srgbClr val="000000"/>
                </a:solidFill>
                <a:latin typeface="Times New Roman" panose="02020603050405020304" pitchFamily="18" charset="0"/>
                <a:cs typeface="Times New Roman" panose="02020603050405020304" pitchFamily="18" charset="0"/>
              </a:rPr>
              <a:t>1. Организация либо содержание притонов для потребления наркотических средств или психотропных веществ -</a:t>
            </a:r>
          </a:p>
          <a:p>
            <a:pPr algn="just"/>
            <a:r>
              <a:rPr lang="ru-RU" sz="1700" dirty="0">
                <a:solidFill>
                  <a:srgbClr val="000000"/>
                </a:solidFill>
                <a:latin typeface="Times New Roman" panose="02020603050405020304" pitchFamily="18" charset="0"/>
                <a:cs typeface="Times New Roman" panose="02020603050405020304" pitchFamily="18" charset="0"/>
              </a:rPr>
              <a:t>наказываются лишением свободы на срок до четырех лет.</a:t>
            </a:r>
          </a:p>
          <a:p>
            <a:pPr algn="just"/>
            <a:r>
              <a:rPr lang="ru-RU" sz="1700" dirty="0">
                <a:solidFill>
                  <a:srgbClr val="000000"/>
                </a:solidFill>
                <a:latin typeface="Times New Roman" panose="02020603050405020304" pitchFamily="18" charset="0"/>
                <a:cs typeface="Times New Roman" panose="02020603050405020304" pitchFamily="18" charset="0"/>
              </a:rPr>
              <a:t>2. Те же деяния, совершенные организованной группой, - наказываются лишением свободы на срок от трех до семи лет.</a:t>
            </a:r>
          </a:p>
          <a:p>
            <a:pPr algn="just"/>
            <a:endParaRPr lang="ru-RU"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399561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84066" y="408617"/>
            <a:ext cx="11572505" cy="6001643"/>
          </a:xfrm>
          <a:prstGeom prst="rect">
            <a:avLst/>
          </a:prstGeom>
        </p:spPr>
        <p:txBody>
          <a:bodyPr wrap="square">
            <a:spAutoFit/>
          </a:bodyPr>
          <a:lstStyle/>
          <a:p>
            <a:pPr algn="just"/>
            <a:r>
              <a:rPr lang="ru-RU" sz="1600" b="1" dirty="0">
                <a:solidFill>
                  <a:srgbClr val="000000"/>
                </a:solidFill>
                <a:latin typeface="Times New Roman" panose="02020603050405020304" pitchFamily="18" charset="0"/>
                <a:cs typeface="Times New Roman" panose="02020603050405020304" pitchFamily="18" charset="0"/>
              </a:rPr>
              <a:t>Статья 234. Незаконный оборот сильнодействующих или ядовитых веществ в целях сбыта</a:t>
            </a:r>
            <a:endParaRPr lang="ru-RU" sz="1600" dirty="0">
              <a:solidFill>
                <a:srgbClr val="000000"/>
              </a:solidFill>
              <a:latin typeface="Times New Roman" panose="02020603050405020304" pitchFamily="18" charset="0"/>
              <a:cs typeface="Times New Roman" panose="02020603050405020304" pitchFamily="18" charset="0"/>
            </a:endParaRPr>
          </a:p>
          <a:p>
            <a:pPr algn="just"/>
            <a:r>
              <a:rPr lang="ru-RU" sz="1600" dirty="0">
                <a:solidFill>
                  <a:srgbClr val="000000"/>
                </a:solidFill>
                <a:latin typeface="Times New Roman" panose="02020603050405020304" pitchFamily="18" charset="0"/>
                <a:cs typeface="Times New Roman" panose="02020603050405020304" pitchFamily="18" charset="0"/>
              </a:rPr>
              <a:t>1. Незаконные изготовление, переработка, приобретение, хранение, перевозка или пересылка в целях сбыта, а равно незаконный сбыт сильнодействующих или ядовитых веществ, не являющихся наркотическими средствами или психотропными веществами, либо оборудования для их изготовления или переработки - наказываются штрафом в размере до сорока тысяч рублей или в размере заработной платы или иного дохода осужденного за период до трех месяцев, либо обязательными работами на срок до ста восьмидесяти часов, либо исправительными работами на срок до одного года, либо лишением свободы на срок до трех лет.</a:t>
            </a:r>
          </a:p>
          <a:p>
            <a:pPr algn="just"/>
            <a:r>
              <a:rPr lang="ru-RU" sz="1600" dirty="0">
                <a:solidFill>
                  <a:srgbClr val="000000"/>
                </a:solidFill>
                <a:latin typeface="Times New Roman" panose="02020603050405020304" pitchFamily="18" charset="0"/>
                <a:cs typeface="Times New Roman" panose="02020603050405020304" pitchFamily="18" charset="0"/>
              </a:rPr>
              <a:t>(в ред. Федерального закона от 08.12.2003 N 162-ФЗ)</a:t>
            </a:r>
          </a:p>
          <a:p>
            <a:pPr algn="just"/>
            <a:r>
              <a:rPr lang="ru-RU" sz="1600" dirty="0">
                <a:solidFill>
                  <a:srgbClr val="000000"/>
                </a:solidFill>
                <a:latin typeface="Times New Roman" panose="02020603050405020304" pitchFamily="18" charset="0"/>
                <a:cs typeface="Times New Roman" panose="02020603050405020304" pitchFamily="18" charset="0"/>
              </a:rPr>
              <a:t>2. Те же деяния, совершенные группой лиц по предварительному сговору, (в ред. Федерального закона от 08.12.2003 N 162-ФЗ) наказываются штрафом в размере до восьмидесяти тысяч рублей или в размере заработной платы или иного дохода осужденного за период до шести месяцев, либо обязательными работами на срок от ста двадцати до двухсот сорока часов, либо исправительными работами на срок от одного года до двух лет, либо лишением свободы на срок до пяти лет.</a:t>
            </a:r>
          </a:p>
          <a:p>
            <a:pPr algn="just"/>
            <a:r>
              <a:rPr lang="ru-RU" sz="1600" dirty="0">
                <a:solidFill>
                  <a:srgbClr val="000000"/>
                </a:solidFill>
                <a:latin typeface="Times New Roman" panose="02020603050405020304" pitchFamily="18" charset="0"/>
                <a:cs typeface="Times New Roman" panose="02020603050405020304" pitchFamily="18" charset="0"/>
              </a:rPr>
              <a:t>(в ред. Федерального закона от 08.12.2003 N 162-ФЗ)</a:t>
            </a:r>
          </a:p>
          <a:p>
            <a:pPr algn="just"/>
            <a:r>
              <a:rPr lang="ru-RU" sz="1600" dirty="0">
                <a:solidFill>
                  <a:srgbClr val="000000"/>
                </a:solidFill>
                <a:latin typeface="Times New Roman" panose="02020603050405020304" pitchFamily="18" charset="0"/>
                <a:cs typeface="Times New Roman" panose="02020603050405020304" pitchFamily="18" charset="0"/>
              </a:rPr>
              <a:t>3. Деяния, предусмотренные частями первой или второй настоящей статьи, совершенные организованной группой либо в отношении сильнодействующих веществ в крупном размере, - наказываются штрафом в размере до ста двадцати тысяч рублей или в размере заработной платы или иного дохода осужденного за период до одного года либо лишением свободы на срок от четырех до восьми лет.</a:t>
            </a:r>
          </a:p>
          <a:p>
            <a:pPr algn="just"/>
            <a:r>
              <a:rPr lang="ru-RU" sz="1600" dirty="0">
                <a:solidFill>
                  <a:srgbClr val="000000"/>
                </a:solidFill>
                <a:latin typeface="Times New Roman" panose="02020603050405020304" pitchFamily="18" charset="0"/>
                <a:cs typeface="Times New Roman" panose="02020603050405020304" pitchFamily="18" charset="0"/>
              </a:rPr>
              <a:t>(в ред. Федерального закона от 08.12.2003 N 162-ФЗ)</a:t>
            </a:r>
          </a:p>
          <a:p>
            <a:pPr algn="just"/>
            <a:r>
              <a:rPr lang="ru-RU" sz="1600" dirty="0">
                <a:solidFill>
                  <a:srgbClr val="000000"/>
                </a:solidFill>
                <a:latin typeface="Times New Roman" panose="02020603050405020304" pitchFamily="18" charset="0"/>
                <a:cs typeface="Times New Roman" panose="02020603050405020304" pitchFamily="18" charset="0"/>
              </a:rPr>
              <a:t>4. Нарушение правил производства, приобретения, хранения, учета, отпуска, перевозки или пересылки сильнодействующих или ядовитых веществ, если это повлекло по неосторожности их хищение либо причинение иного существенного вреда, - (в ред. Федерального закона от 25.06.1998 N 92-ФЗ) наказывается штрафом в размере до двухсот тысяч рублей или в размере заработной платы или иного дохода осужденного за период до восемнадцати месяцев, либо исправительными работами на срок до двух лет, либо ограничением свободы на срок до трех лет, либо лишением свободы на срок до двух лет с лишением права занимать определенные должности или заниматься определенной деятельностью на срок до трех лет или без такового.</a:t>
            </a:r>
          </a:p>
          <a:p>
            <a:pPr algn="just"/>
            <a:r>
              <a:rPr lang="ru-RU" sz="1600" dirty="0">
                <a:solidFill>
                  <a:srgbClr val="000000"/>
                </a:solidFill>
                <a:latin typeface="Times New Roman" panose="02020603050405020304" pitchFamily="18" charset="0"/>
                <a:cs typeface="Times New Roman" panose="02020603050405020304" pitchFamily="18" charset="0"/>
              </a:rPr>
              <a:t>(в ред. Федерального закона от 08.12.2003 N 162-ФЗ)</a:t>
            </a:r>
            <a:endParaRPr lang="ru-RU" sz="16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1437389"/>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TotalTime>
  <Words>2556</Words>
  <Application>Microsoft Office PowerPoint</Application>
  <PresentationFormat>Произвольный</PresentationFormat>
  <Paragraphs>99</Paragraphs>
  <Slides>8</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8</vt:i4>
      </vt:variant>
    </vt:vector>
  </HeadingPairs>
  <TitlesOfParts>
    <vt:vector size="9" baseType="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Пользователь Windows</dc:creator>
  <cp:lastModifiedBy>Пользователь</cp:lastModifiedBy>
  <cp:revision>5</cp:revision>
  <dcterms:created xsi:type="dcterms:W3CDTF">2019-04-05T12:21:02Z</dcterms:created>
  <dcterms:modified xsi:type="dcterms:W3CDTF">2019-04-05T13:02:14Z</dcterms:modified>
</cp:coreProperties>
</file>